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92" r:id="rId2"/>
    <p:sldId id="277" r:id="rId3"/>
    <p:sldId id="257" r:id="rId4"/>
    <p:sldId id="384" r:id="rId5"/>
    <p:sldId id="289" r:id="rId6"/>
    <p:sldId id="385" r:id="rId7"/>
    <p:sldId id="386" r:id="rId8"/>
    <p:sldId id="387" r:id="rId9"/>
    <p:sldId id="276" r:id="rId10"/>
    <p:sldId id="340" r:id="rId11"/>
    <p:sldId id="294" r:id="rId12"/>
    <p:sldId id="258" r:id="rId13"/>
    <p:sldId id="259" r:id="rId14"/>
    <p:sldId id="359" r:id="rId15"/>
    <p:sldId id="261" r:id="rId16"/>
    <p:sldId id="279" r:id="rId17"/>
    <p:sldId id="263" r:id="rId18"/>
    <p:sldId id="265" r:id="rId19"/>
    <p:sldId id="264" r:id="rId20"/>
    <p:sldId id="363" r:id="rId21"/>
    <p:sldId id="364" r:id="rId22"/>
    <p:sldId id="351" r:id="rId23"/>
    <p:sldId id="355" r:id="rId24"/>
    <p:sldId id="368" r:id="rId25"/>
    <p:sldId id="369" r:id="rId26"/>
    <p:sldId id="350" r:id="rId27"/>
    <p:sldId id="356" r:id="rId28"/>
    <p:sldId id="352" r:id="rId29"/>
    <p:sldId id="354" r:id="rId30"/>
    <p:sldId id="353" r:id="rId31"/>
    <p:sldId id="370" r:id="rId32"/>
    <p:sldId id="372" r:id="rId33"/>
    <p:sldId id="373" r:id="rId34"/>
    <p:sldId id="377" r:id="rId35"/>
    <p:sldId id="383" r:id="rId36"/>
    <p:sldId id="396" r:id="rId37"/>
    <p:sldId id="398" r:id="rId38"/>
    <p:sldId id="388" r:id="rId39"/>
    <p:sldId id="389" r:id="rId40"/>
    <p:sldId id="314" r:id="rId41"/>
    <p:sldId id="334" r:id="rId42"/>
    <p:sldId id="344" r:id="rId43"/>
    <p:sldId id="281" r:id="rId44"/>
    <p:sldId id="358" r:id="rId45"/>
    <p:sldId id="357" r:id="rId46"/>
    <p:sldId id="348" r:id="rId47"/>
    <p:sldId id="346" r:id="rId48"/>
    <p:sldId id="331" r:id="rId49"/>
    <p:sldId id="367" r:id="rId50"/>
    <p:sldId id="296" r:id="rId51"/>
    <p:sldId id="390" r:id="rId52"/>
    <p:sldId id="391" r:id="rId53"/>
    <p:sldId id="392" r:id="rId54"/>
    <p:sldId id="393" r:id="rId55"/>
    <p:sldId id="394" r:id="rId56"/>
    <p:sldId id="395" r:id="rId57"/>
    <p:sldId id="319" r:id="rId58"/>
    <p:sldId id="320" r:id="rId59"/>
    <p:sldId id="301" r:id="rId60"/>
    <p:sldId id="302" r:id="rId61"/>
    <p:sldId id="303" r:id="rId62"/>
    <p:sldId id="304" r:id="rId63"/>
    <p:sldId id="336" r:id="rId64"/>
    <p:sldId id="337" r:id="rId65"/>
    <p:sldId id="338" r:id="rId66"/>
    <p:sldId id="339" r:id="rId67"/>
    <p:sldId id="310" r:id="rId68"/>
    <p:sldId id="288" r:id="rId69"/>
    <p:sldId id="332" r:id="rId70"/>
    <p:sldId id="311" r:id="rId71"/>
    <p:sldId id="316" r:id="rId72"/>
    <p:sldId id="317" r:id="rId73"/>
    <p:sldId id="321" r:id="rId74"/>
    <p:sldId id="322" r:id="rId75"/>
    <p:sldId id="323" r:id="rId76"/>
    <p:sldId id="374" r:id="rId77"/>
    <p:sldId id="375" r:id="rId78"/>
    <p:sldId id="376" r:id="rId79"/>
    <p:sldId id="378" r:id="rId80"/>
    <p:sldId id="379" r:id="rId81"/>
    <p:sldId id="380" r:id="rId82"/>
    <p:sldId id="381" r:id="rId83"/>
    <p:sldId id="382" r:id="rId84"/>
    <p:sldId id="399" r:id="rId85"/>
    <p:sldId id="400" r:id="rId86"/>
    <p:sldId id="401" r:id="rId87"/>
    <p:sldId id="40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8150" autoAdjust="0"/>
  </p:normalViewPr>
  <p:slideViewPr>
    <p:cSldViewPr snapToGrid="0">
      <p:cViewPr varScale="1">
        <p:scale>
          <a:sx n="86" d="100"/>
          <a:sy n="86" d="100"/>
        </p:scale>
        <p:origin x="1356" y="84"/>
      </p:cViewPr>
      <p:guideLst/>
    </p:cSldViewPr>
  </p:slideViewPr>
  <p:notesTextViewPr>
    <p:cViewPr>
      <p:scale>
        <a:sx n="150" d="100"/>
        <a:sy n="15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have allowed our group to relate well with current PIs, as well as build a CDW ecosystem that works well with research.</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The researchers can’t perform any extra procedures on a patient.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12</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was twice as large as the 2</a:t>
            </a:r>
            <a:r>
              <a:rPr lang="en-US" baseline="30000" dirty="0" smtClean="0"/>
              <a:t>nd</a:t>
            </a:r>
            <a:r>
              <a:rPr lang="en-US" baseline="0" dirty="0" smtClean="0"/>
              <a:t> highest site.  This is advantage of ours is independent from the brand of EMR.  Many of these places have Epic.</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schematic of most elements in the daily pipeline.  It </a:t>
            </a:r>
          </a:p>
          <a:p>
            <a:pPr marL="171450" indent="-171450">
              <a:buFont typeface="Arial" panose="020B0604020202020204" pitchFamily="34" charset="0"/>
              <a:buChar char="•"/>
            </a:pPr>
            <a:r>
              <a:rPr lang="en-US" baseline="0" dirty="0" smtClean="0"/>
              <a:t>pulls from the inpatient EMR and outpatient EMR (several tables involved in each), then </a:t>
            </a:r>
          </a:p>
          <a:p>
            <a:pPr marL="171450" indent="-171450">
              <a:buFont typeface="Arial" panose="020B0604020202020204" pitchFamily="34" charset="0"/>
              <a:buChar char="•"/>
            </a:pPr>
            <a:r>
              <a:rPr lang="en-US" baseline="0" dirty="0" smtClean="0"/>
              <a:t>identifies inclusion &amp; exclusion criteria for each potential patient, then </a:t>
            </a:r>
          </a:p>
          <a:p>
            <a:pPr marL="171450" indent="-171450">
              <a:buFont typeface="Arial" panose="020B0604020202020204" pitchFamily="34" charset="0"/>
              <a:buChar char="•"/>
            </a:pPr>
            <a:r>
              <a:rPr lang="en-US" baseline="0" dirty="0" smtClean="0"/>
              <a:t>determines if we’ve already approached the patient (and if they’ve consented or declined), and finally</a:t>
            </a:r>
          </a:p>
          <a:p>
            <a:pPr marL="171450" indent="-171450">
              <a:buFont typeface="Arial" panose="020B0604020202020204" pitchFamily="34" charset="0"/>
              <a:buChar char="•"/>
            </a:pPr>
            <a:r>
              <a:rPr lang="en-US" dirty="0" smtClean="0"/>
              <a:t>sends output</a:t>
            </a:r>
            <a:r>
              <a:rPr lang="en-US" baseline="0" dirty="0" smtClean="0"/>
              <a:t> to REDCap and to an html report for the research staff to use.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15</a:t>
            </a:fld>
            <a:endParaRPr lang="en-US"/>
          </a:p>
        </p:txBody>
      </p:sp>
    </p:spTree>
    <p:extLst>
      <p:ext uri="{BB962C8B-B14F-4D97-AF65-F5344CB8AC3E}">
        <p14:creationId xmlns:p14="http://schemas.microsoft.com/office/powerpoint/2010/main" val="180272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60717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2</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project </a:t>
            </a:r>
            <a:r>
              <a:rPr lang="en-US" sz="1200" b="0" i="0" kern="1200" dirty="0" smtClean="0">
                <a:solidFill>
                  <a:schemeClr val="tx1"/>
                </a:solidFill>
                <a:effectLst/>
                <a:latin typeface="+mn-lt"/>
                <a:ea typeface="+mn-ea"/>
                <a:cs typeface="+mn-cs"/>
              </a:rPr>
              <a:t>uses the CDW to detect the diagnostic complexity of the patient </a:t>
            </a:r>
            <a:r>
              <a:rPr lang="en-US" sz="1200" b="0" i="0" u="sng" kern="1200" dirty="0" smtClean="0">
                <a:solidFill>
                  <a:schemeClr val="tx1"/>
                </a:solidFill>
                <a:effectLst/>
                <a:latin typeface="+mn-lt"/>
                <a:ea typeface="+mn-ea"/>
                <a:cs typeface="+mn-cs"/>
              </a:rPr>
              <a:t>without manually reviewing the charts</a:t>
            </a:r>
            <a:r>
              <a:rPr lang="en-US" sz="1200" b="0" i="0" kern="1200" dirty="0" smtClean="0">
                <a:solidFill>
                  <a:schemeClr val="tx1"/>
                </a:solidFill>
                <a:effectLst/>
                <a:latin typeface="+mn-lt"/>
                <a:ea typeface="+mn-ea"/>
                <a:cs typeface="+mn-cs"/>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example of a retrospective review that ultimately</a:t>
            </a:r>
            <a:r>
              <a:rPr lang="en-US" baseline="0" dirty="0" smtClean="0"/>
              <a:t> </a:t>
            </a:r>
            <a:r>
              <a:rPr lang="en-US" dirty="0" smtClean="0"/>
              <a:t>influenced a clinic’s internal organization and its goals. </a:t>
            </a:r>
            <a:r>
              <a:rPr lang="en-US" sz="1200" b="0" i="0" kern="1200" dirty="0" smtClean="0">
                <a:solidFill>
                  <a:schemeClr val="tx1"/>
                </a:solidFill>
                <a:effectLst/>
                <a:latin typeface="+mn-lt"/>
                <a:ea typeface="+mn-ea"/>
                <a:cs typeface="+mn-cs"/>
              </a:rPr>
              <a:t>The project started </a:t>
            </a:r>
            <a:r>
              <a:rPr lang="en-US" sz="1200" b="0" i="0" kern="1200" dirty="0" smtClean="0">
                <a:solidFill>
                  <a:schemeClr val="tx1"/>
                </a:solidFill>
                <a:effectLst/>
                <a:latin typeface="+mn-lt"/>
                <a:ea typeface="+mn-ea"/>
                <a:cs typeface="+mn-cs"/>
              </a:rPr>
              <a:t>out as a research study, but became much bigger. The</a:t>
            </a:r>
            <a:r>
              <a:rPr lang="en-US" sz="1200" b="0" i="0" kern="1200" baseline="0" dirty="0" smtClean="0">
                <a:solidFill>
                  <a:schemeClr val="tx1"/>
                </a:solidFill>
                <a:effectLst/>
                <a:latin typeface="+mn-lt"/>
                <a:ea typeface="+mn-ea"/>
                <a:cs typeface="+mn-cs"/>
              </a:rPr>
              <a:t> new program </a:t>
            </a:r>
            <a:r>
              <a:rPr lang="en-US" sz="1200" b="0" i="0" kern="1200" dirty="0" smtClean="0">
                <a:solidFill>
                  <a:schemeClr val="tx1"/>
                </a:solidFill>
                <a:effectLst/>
                <a:latin typeface="+mn-lt"/>
                <a:ea typeface="+mn-ea"/>
                <a:cs typeface="+mn-cs"/>
              </a:rPr>
              <a:t>will be implemented as clinical services. A group of physicians are actively working on implementing a complex care clinic for outpatients.   “Complex care”, meaning</a:t>
            </a:r>
            <a:r>
              <a:rPr lang="en-US" sz="1200" b="0" i="0" kern="1200" baseline="0" dirty="0" smtClean="0">
                <a:solidFill>
                  <a:schemeClr val="tx1"/>
                </a:solidFill>
                <a:effectLst/>
                <a:latin typeface="+mn-lt"/>
                <a:ea typeface="+mn-ea"/>
                <a:cs typeface="+mn-cs"/>
              </a:rPr>
              <a:t> their diagnoses and treatments involve multiple body systems.</a:t>
            </a:r>
            <a:endParaRPr lang="en-US" dirty="0" smtClean="0"/>
          </a:p>
          <a:p>
            <a:endParaRPr lang="en-US" dirty="0" smtClean="0"/>
          </a:p>
          <a:p>
            <a:r>
              <a:rPr lang="en-US" dirty="0" smtClean="0"/>
              <a:t>{</a:t>
            </a:r>
            <a:r>
              <a:rPr lang="en-US" dirty="0" err="1" smtClean="0"/>
              <a:t>Manzilat</a:t>
            </a:r>
            <a:r>
              <a:rPr lang="en-US" dirty="0" smtClean="0"/>
              <a:t> Akande in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119122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is a glimpse of the dx codes for seven patients.  Instead of selecting a subsample of clinic patients, then reviewing their charts, then manually and subjectively classifying them into buckets ...we leveraged existing coding systems and classification schemes.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a specific dx (3</a:t>
            </a:r>
            <a:r>
              <a:rPr lang="en-US" sz="1200" b="0" i="0" kern="1200" baseline="30000" dirty="0" smtClean="0">
                <a:solidFill>
                  <a:schemeClr val="tx1"/>
                </a:solidFill>
                <a:effectLst/>
                <a:latin typeface="+mn-lt"/>
                <a:ea typeface="+mn-ea"/>
                <a:cs typeface="+mn-cs"/>
              </a:rPr>
              <a:t>rd</a:t>
            </a:r>
            <a:r>
              <a:rPr lang="en-US" sz="1200" b="0" i="0" kern="1200" baseline="0" dirty="0" smtClean="0">
                <a:solidFill>
                  <a:schemeClr val="tx1"/>
                </a:solidFill>
                <a:effectLst/>
                <a:latin typeface="+mn-lt"/>
                <a:ea typeface="+mn-ea"/>
                <a:cs typeface="+mn-cs"/>
              </a:rPr>
              <a:t> column) is assigned to body systems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cardio and/or </a:t>
            </a:r>
            <a:r>
              <a:rPr lang="en-US" sz="1200" b="0" i="0" kern="1200" baseline="0" dirty="0" err="1" smtClean="0">
                <a:solidFill>
                  <a:schemeClr val="tx1"/>
                </a:solidFill>
                <a:effectLst/>
                <a:latin typeface="+mn-lt"/>
                <a:ea typeface="+mn-ea"/>
                <a:cs typeface="+mn-cs"/>
              </a:rPr>
              <a:t>gi</a:t>
            </a:r>
            <a:r>
              <a:rPr lang="en-US" sz="1200" b="0" i="0" kern="1200" baseline="0" dirty="0" smtClean="0">
                <a:solidFill>
                  <a:schemeClr val="tx1"/>
                </a:solidFill>
                <a:effectLst/>
                <a:latin typeface="+mn-lt"/>
                <a:ea typeface="+mn-ea"/>
                <a:cs typeface="+mn-cs"/>
              </a:rPr>
              <a:t>) and whether it’s a chronic disease or not.  Then a second-layer scheme determines if the patient is “complex” or not and “chronic” or not.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approach</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manpower required to manually review and classify patients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subjective differences between human coders, and</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statistical variability from inferring the sample to the future </a:t>
            </a:r>
            <a:r>
              <a:rPr lang="en-US" sz="1200" b="0" i="0" kern="1200" baseline="0" dirty="0" smtClean="0">
                <a:solidFill>
                  <a:schemeClr val="tx1"/>
                </a:solidFill>
                <a:effectLst/>
                <a:latin typeface="+mn-lt"/>
                <a:ea typeface="+mn-ea"/>
                <a:cs typeface="+mn-cs"/>
              </a:rPr>
              <a:t>population</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2504509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he </a:t>
            </a:r>
            <a:r>
              <a:rPr lang="en-US" baseline="0" dirty="0" err="1" smtClean="0"/>
              <a:t>dxs</a:t>
            </a:r>
            <a:r>
              <a:rPr lang="en-US" baseline="0" dirty="0" smtClean="0"/>
              <a:t> </a:t>
            </a:r>
            <a:r>
              <a:rPr lang="en-US" baseline="0" dirty="0" smtClean="0"/>
              <a:t>are </a:t>
            </a:r>
            <a:r>
              <a:rPr lang="en-US" baseline="0" dirty="0" smtClean="0"/>
              <a:t>collapsed across a patient in this dataset.  It’s one row per patient.</a:t>
            </a:r>
          </a:p>
          <a:p>
            <a:endParaRPr lang="en-US" baseline="0" dirty="0" smtClean="0"/>
          </a:p>
          <a:p>
            <a:r>
              <a:rPr lang="en-US" baseline="0" dirty="0" smtClean="0"/>
              <a:t>A manual approach would take weeks or months to process several hundred patients.  The programmatic approach completes 100k patients in a few minutes.  Because it handles much larger samples, you can pursue much smaller signals and complicated hypotheses.</a:t>
            </a:r>
            <a:endParaRPr lang="en-US" dirty="0" smtClean="0"/>
          </a:p>
          <a:p>
            <a:endParaRPr lang="en-US" dirty="0" smtClean="0"/>
          </a:p>
          <a:p>
            <a:r>
              <a:rPr lang="en-US" dirty="0" smtClean="0"/>
              <a:t>And we can rerun this daily if necessary with minimal additional cost &amp; </a:t>
            </a:r>
            <a:r>
              <a:rPr lang="en-US" dirty="0" smtClean="0"/>
              <a:t>time</a:t>
            </a:r>
            <a:r>
              <a:rPr lang="en-US" baseline="0" dirty="0" smtClean="0"/>
              <a:t> for each run.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318469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whole list</a:t>
            </a:r>
            <a:r>
              <a:rPr lang="en-US" baseline="0" dirty="0" smtClean="0"/>
              <a:t> of project-specific scripts that run on our secondary server.  The output typically goes to REDCap or a secured file server.</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200173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35</a:t>
            </a:fld>
            <a:endParaRPr lang="en-US"/>
          </a:p>
        </p:txBody>
      </p:sp>
    </p:spTree>
    <p:extLst>
      <p:ext uri="{BB962C8B-B14F-4D97-AF65-F5344CB8AC3E}">
        <p14:creationId xmlns:p14="http://schemas.microsoft.com/office/powerpoint/2010/main" val="323068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project pulls from sources that most researchers have never accessed, such as </a:t>
            </a:r>
            <a:r>
              <a:rPr lang="en-US" sz="1200" b="0" i="0" kern="1200" dirty="0" err="1" smtClean="0">
                <a:solidFill>
                  <a:schemeClr val="tx1"/>
                </a:solidFill>
                <a:effectLst/>
                <a:latin typeface="+mn-lt"/>
                <a:ea typeface="+mn-ea"/>
                <a:cs typeface="+mn-cs"/>
              </a:rPr>
              <a:t>docdata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docimages</a:t>
            </a:r>
            <a:r>
              <a:rPr lang="en-US" sz="1200" b="0" i="0" kern="1200" dirty="0" smtClean="0">
                <a:solidFill>
                  <a:schemeClr val="tx1"/>
                </a:solidFill>
                <a:effectLst/>
                <a:latin typeface="+mn-lt"/>
                <a:ea typeface="+mn-ea"/>
                <a:cs typeface="+mn-cs"/>
              </a:rPr>
              <a:t>, and ‘external references’. …in addition to the usual things like </a:t>
            </a:r>
            <a:r>
              <a:rPr lang="en-US" sz="1200" b="0" i="0" kern="1200" dirty="0" err="1" smtClean="0">
                <a:solidFill>
                  <a:schemeClr val="tx1"/>
                </a:solidFill>
                <a:effectLst/>
                <a:latin typeface="+mn-lt"/>
                <a:ea typeface="+mn-ea"/>
                <a:cs typeface="+mn-cs"/>
              </a:rPr>
              <a:t>obs</a:t>
            </a:r>
            <a:r>
              <a:rPr lang="en-US" sz="1200" b="0" i="0" kern="1200" baseline="0" dirty="0" smtClean="0">
                <a:solidFill>
                  <a:schemeClr val="tx1"/>
                </a:solidFill>
                <a:effectLst/>
                <a:latin typeface="+mn-lt"/>
                <a:ea typeface="+mn-ea"/>
                <a:cs typeface="+mn-cs"/>
              </a:rPr>
              <a:t> and dx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 much patient data exists in free-text notes, but it’s almost never used.  This includes text that humans write, but also includes all the labs that are dumped there without structure.  Sometimes the labs are parsed and translated to a structured and research-friendly format; but many times the labs</a:t>
            </a:r>
            <a:r>
              <a:rPr lang="en-US" sz="1200" b="0" i="0" kern="1200" baseline="0" dirty="0" smtClean="0">
                <a:solidFill>
                  <a:schemeClr val="tx1"/>
                </a:solidFill>
                <a:effectLst/>
                <a:latin typeface="+mn-lt"/>
                <a:ea typeface="+mn-ea"/>
                <a:cs typeface="+mn-cs"/>
              </a:rPr>
              <a:t> aren’t correctly identified, categorized, or parsed.  When that happens, we have to resort to digging out the lab info from the notes.</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{PI: Jeanne Tung; Fellow: Zahra Nouri;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3420752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37</a:t>
            </a:fld>
            <a:endParaRPr lang="en-US"/>
          </a:p>
        </p:txBody>
      </p:sp>
    </p:spTree>
    <p:extLst>
      <p:ext uri="{BB962C8B-B14F-4D97-AF65-F5344CB8AC3E}">
        <p14:creationId xmlns:p14="http://schemas.microsoft.com/office/powerpoint/2010/main" val="2026357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if you're hunting big funding, many people believe you'll need to include multiple sites/states.  For example </a:t>
            </a:r>
            <a:r>
              <a:rPr lang="en-US" sz="1200" b="0" kern="1200" dirty="0" err="1" smtClean="0">
                <a:solidFill>
                  <a:schemeClr val="tx1"/>
                </a:solidFill>
                <a:effectLst/>
                <a:latin typeface="+mn-lt"/>
                <a:ea typeface="+mn-ea"/>
                <a:cs typeface="+mn-cs"/>
              </a:rPr>
              <a:t>Cf</a:t>
            </a:r>
            <a:r>
              <a:rPr lang="en-US" sz="1200" b="0" kern="1200" dirty="0" smtClean="0">
                <a:solidFill>
                  <a:schemeClr val="tx1"/>
                </a:solidFill>
                <a:effectLst/>
                <a:latin typeface="+mn-lt"/>
                <a:ea typeface="+mn-ea"/>
                <a:cs typeface="+mn-cs"/>
              </a:rPr>
              <a:t> registry, sickle cell registry</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39</a:t>
            </a:fld>
            <a:endParaRPr lang="en-US"/>
          </a:p>
        </p:txBody>
      </p:sp>
    </p:spTree>
    <p:extLst>
      <p:ext uri="{BB962C8B-B14F-4D97-AF65-F5344CB8AC3E}">
        <p14:creationId xmlns:p14="http://schemas.microsoft.com/office/powerpoint/2010/main" val="42725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repeatedly for the same project.  Second, REDCap has a lot of momentum and adoption, so it’s become familiar to a lot of people on campus  --like those using it to collect research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developed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3</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44</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46</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48</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3817360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3585245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57</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4</a:t>
            </a:fld>
            <a:endParaRPr lang="en-US"/>
          </a:p>
        </p:txBody>
      </p:sp>
    </p:spTree>
    <p:extLst>
      <p:ext uri="{BB962C8B-B14F-4D97-AF65-F5344CB8AC3E}">
        <p14:creationId xmlns:p14="http://schemas.microsoft.com/office/powerpoint/2010/main" val="1594876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76</a:t>
            </a:fld>
            <a:endParaRPr lang="en-US"/>
          </a:p>
        </p:txBody>
      </p:sp>
    </p:spTree>
    <p:extLst>
      <p:ext uri="{BB962C8B-B14F-4D97-AF65-F5344CB8AC3E}">
        <p14:creationId xmlns:p14="http://schemas.microsoft.com/office/powerpoint/2010/main" val="89279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77</a:t>
            </a:fld>
            <a:endParaRPr lang="en-US"/>
          </a:p>
        </p:txBody>
      </p:sp>
    </p:spTree>
    <p:extLst>
      <p:ext uri="{BB962C8B-B14F-4D97-AF65-F5344CB8AC3E}">
        <p14:creationId xmlns:p14="http://schemas.microsoft.com/office/powerpoint/2010/main" val="120342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80</a:t>
            </a:fld>
            <a:endParaRPr lang="en-US"/>
          </a:p>
        </p:txBody>
      </p:sp>
    </p:spTree>
    <p:extLst>
      <p:ext uri="{BB962C8B-B14F-4D97-AF65-F5344CB8AC3E}">
        <p14:creationId xmlns:p14="http://schemas.microsoft.com/office/powerpoint/2010/main" val="3427471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81</a:t>
            </a:fld>
            <a:endParaRPr lang="en-US"/>
          </a:p>
        </p:txBody>
      </p:sp>
    </p:spTree>
    <p:extLst>
      <p:ext uri="{BB962C8B-B14F-4D97-AF65-F5344CB8AC3E}">
        <p14:creationId xmlns:p14="http://schemas.microsoft.com/office/powerpoint/2010/main" val="1868929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82</a:t>
            </a:fld>
            <a:endParaRPr lang="en-US"/>
          </a:p>
        </p:txBody>
      </p:sp>
    </p:spTree>
    <p:extLst>
      <p:ext uri="{BB962C8B-B14F-4D97-AF65-F5344CB8AC3E}">
        <p14:creationId xmlns:p14="http://schemas.microsoft.com/office/powerpoint/2010/main" val="935316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84</a:t>
            </a:fld>
            <a:endParaRPr lang="en-US"/>
          </a:p>
        </p:txBody>
      </p:sp>
    </p:spTree>
    <p:extLst>
      <p:ext uri="{BB962C8B-B14F-4D97-AF65-F5344CB8AC3E}">
        <p14:creationId xmlns:p14="http://schemas.microsoft.com/office/powerpoint/2010/main" val="103255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receive a request involving the CDW, it’s reviewed by a triage team and assigned to a mix of people.  We assist with the project (ideally while the proposal is being written –not after it’s submitted).  Some of the time we’re also the statisticians, and some of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institutions,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51795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BERD,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42180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project-emerse.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164678"/>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3813693"/>
            <a:ext cx="10058400" cy="2476738"/>
          </a:xfrm>
        </p:spPr>
        <p:txBody>
          <a:bodyPr>
            <a:normAutofit fontScale="92500" lnSpcReduction="20000"/>
          </a:bodyPr>
          <a:lstStyle/>
          <a:p>
            <a:r>
              <a:rPr lang="en-US" sz="2200" dirty="0" smtClean="0"/>
              <a:t>Will Beasley, </a:t>
            </a:r>
            <a:r>
              <a:rPr lang="en-US" sz="2200" dirty="0"/>
              <a:t>PhD</a:t>
            </a:r>
          </a:p>
          <a:p>
            <a:r>
              <a:rPr lang="en-US" sz="2200" dirty="0"/>
              <a:t>Ashley Thumann, MHA</a:t>
            </a:r>
          </a:p>
          <a:p>
            <a:r>
              <a:rPr lang="en-US" sz="2200" dirty="0" smtClean="0"/>
              <a:t>Wale Oluborode, MD, MPH</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0785"/>
          <a:stretch/>
        </p:blipFill>
        <p:spPr>
          <a:xfrm>
            <a:off x="2078392" y="931756"/>
            <a:ext cx="3747874"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pic>
        <p:nvPicPr>
          <p:cNvPr id="7" name="Picture 6"/>
          <p:cNvPicPr>
            <a:picLocks noChangeAspect="1"/>
          </p:cNvPicPr>
          <p:nvPr/>
        </p:nvPicPr>
        <p:blipFill rotWithShape="1">
          <a:blip r:embed="rId3"/>
          <a:srcRect l="63047"/>
          <a:stretch/>
        </p:blipFill>
        <p:spPr>
          <a:xfrm>
            <a:off x="5818180" y="931755"/>
            <a:ext cx="2814093" cy="5804079"/>
          </a:xfrm>
          <a:prstGeom prst="rect">
            <a:avLst/>
          </a:prstGeom>
        </p:spPr>
      </p:pic>
    </p:spTree>
    <p:extLst>
      <p:ext uri="{BB962C8B-B14F-4D97-AF65-F5344CB8AC3E}">
        <p14:creationId xmlns:p14="http://schemas.microsoft.com/office/powerpoint/2010/main" val="1054728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3"/>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smtClean="0">
                <a:solidFill>
                  <a:srgbClr val="0070C0"/>
                </a:solidFill>
              </a:rPr>
              <a:t>Terms</a:t>
            </a:r>
            <a:endParaRPr lang="en-US" b="1" i="1" dirty="0">
              <a:solidFill>
                <a:srgbClr val="0070C0"/>
              </a:solidFill>
            </a:endParaRPr>
          </a:p>
        </p:txBody>
      </p:sp>
      <p:sp>
        <p:nvSpPr>
          <p:cNvPr id="3" name="Content Placeholder 2"/>
          <p:cNvSpPr>
            <a:spLocks noGrp="1"/>
          </p:cNvSpPr>
          <p:nvPr>
            <p:ph idx="1"/>
          </p:nvPr>
        </p:nvSpPr>
        <p:spPr>
          <a:xfrm>
            <a:off x="228600" y="691376"/>
            <a:ext cx="11757660" cy="6059944"/>
          </a:xfrm>
        </p:spPr>
        <p:txBody>
          <a:bodyPr>
            <a:normAutofit/>
          </a:bodyPr>
          <a:lstStyle/>
          <a:p>
            <a:r>
              <a:rPr lang="en-US" sz="3600" b="1" dirty="0" smtClean="0"/>
              <a:t>EMR</a:t>
            </a:r>
            <a:r>
              <a:rPr lang="en-US" sz="3600" dirty="0" smtClean="0"/>
              <a:t> (or EHR): Electronic Medical/Health Records </a:t>
            </a:r>
            <a:br>
              <a:rPr lang="en-US" sz="3600" dirty="0" smtClean="0"/>
            </a:br>
            <a:r>
              <a:rPr lang="en-US" sz="3600" dirty="0" smtClean="0"/>
              <a:t/>
            </a:r>
            <a:br>
              <a:rPr lang="en-US" sz="3600" dirty="0" smtClean="0"/>
            </a:br>
            <a:r>
              <a:rPr lang="en-US" sz="3600" dirty="0" smtClean="0"/>
              <a:t>A huge database with patient records used by providers</a:t>
            </a:r>
            <a:endParaRPr lang="en-US" sz="3600" dirty="0" smtClean="0">
              <a:solidFill>
                <a:schemeClr val="bg1">
                  <a:lumMod val="50000"/>
                </a:schemeClr>
              </a:solidFill>
            </a:endParaRPr>
          </a:p>
          <a:p>
            <a:endParaRPr lang="en-US" sz="3600" b="1" dirty="0" smtClean="0"/>
          </a:p>
          <a:p>
            <a:r>
              <a:rPr lang="en-US" sz="3600" b="1" dirty="0" smtClean="0"/>
              <a:t>CDW</a:t>
            </a:r>
            <a:r>
              <a:rPr lang="en-US" sz="3600" dirty="0" smtClean="0"/>
              <a:t>: Clinical Data Warehouse</a:t>
            </a:r>
            <a:br>
              <a:rPr lang="en-US" sz="3600" dirty="0" smtClean="0"/>
            </a:br>
            <a:r>
              <a:rPr lang="en-US" sz="3600" dirty="0" smtClean="0"/>
              <a:t/>
            </a:r>
            <a:br>
              <a:rPr lang="en-US" sz="3600" dirty="0" smtClean="0"/>
            </a:br>
            <a:r>
              <a:rPr lang="en-US" sz="3600" dirty="0" smtClean="0"/>
              <a:t>A collection of databases (such as EMRs and project-specific datasets) that has been transformed to make research more efficient and complete</a:t>
            </a:r>
            <a:endParaRPr lang="en-US" sz="3600" b="1" dirty="0"/>
          </a:p>
          <a:p>
            <a:endParaRPr lang="en-US" sz="3600" dirty="0" smtClean="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2-10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a:p>
            <a:pPr lvl="1"/>
            <a:endParaRPr lang="en-US" sz="3600" dirty="0" smtClean="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Akande-medically-complex-1</a:t>
            </a:r>
            <a:endParaRPr lang="en-US" dirty="0"/>
          </a:p>
        </p:txBody>
      </p:sp>
      <p:sp>
        <p:nvSpPr>
          <p:cNvPr id="3" name="Text Placeholder 2"/>
          <p:cNvSpPr>
            <a:spLocks noGrp="1"/>
          </p:cNvSpPr>
          <p:nvPr>
            <p:ph type="body" idx="1"/>
          </p:nvPr>
        </p:nvSpPr>
        <p:spPr/>
        <p:txBody>
          <a:bodyPr/>
          <a:lstStyle/>
          <a:p>
            <a:r>
              <a:rPr lang="en-US" dirty="0">
                <a:solidFill>
                  <a:srgbClr val="0070C0"/>
                </a:solidFill>
              </a:rPr>
              <a:t>Access to Primary Care and its Impact on Hospital and ICU Admission for Children with Medical Complexity</a:t>
            </a:r>
            <a:endParaRPr lang="en-US" dirty="0"/>
          </a:p>
        </p:txBody>
      </p:sp>
      <p:sp>
        <p:nvSpPr>
          <p:cNvPr id="4" name="TextBox 3"/>
          <p:cNvSpPr txBox="1"/>
          <p:nvPr/>
        </p:nvSpPr>
        <p:spPr>
          <a:xfrm>
            <a:off x="9367095" y="648866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Tree>
    <p:extLst>
      <p:ext uri="{BB962C8B-B14F-4D97-AF65-F5344CB8AC3E}">
        <p14:creationId xmlns:p14="http://schemas.microsoft.com/office/powerpoint/2010/main" val="3261894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203700" y="0"/>
            <a:ext cx="5985679" cy="6858000"/>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11" name="Title 1"/>
          <p:cNvSpPr>
            <a:spLocks noGrp="1"/>
          </p:cNvSpPr>
          <p:nvPr>
            <p:ph type="title"/>
          </p:nvPr>
        </p:nvSpPr>
        <p:spPr>
          <a:xfrm>
            <a:off x="483476" y="64665"/>
            <a:ext cx="5391807" cy="537503"/>
          </a:xfrm>
        </p:spPr>
        <p:txBody>
          <a:bodyPr>
            <a:normAutofit fontScale="90000"/>
          </a:bodyPr>
          <a:lstStyle/>
          <a:p>
            <a:r>
              <a:rPr lang="en-US" sz="4000" b="1" dirty="0" smtClean="0">
                <a:solidFill>
                  <a:srgbClr val="0070C0"/>
                </a:solidFill>
              </a:rPr>
              <a:t>Complex and/or Chronic</a:t>
            </a:r>
            <a:endParaRPr lang="en-US" sz="4000" dirty="0">
              <a:solidFill>
                <a:srgbClr val="0070C0"/>
              </a:solidFill>
            </a:endParaRPr>
          </a:p>
        </p:txBody>
      </p:sp>
      <p:sp>
        <p:nvSpPr>
          <p:cNvPr id="12" name="Content Placeholder 2"/>
          <p:cNvSpPr>
            <a:spLocks noGrp="1"/>
          </p:cNvSpPr>
          <p:nvPr>
            <p:ph idx="1"/>
          </p:nvPr>
        </p:nvSpPr>
        <p:spPr>
          <a:xfrm>
            <a:off x="144966" y="624468"/>
            <a:ext cx="5985737" cy="6155473"/>
          </a:xfrm>
        </p:spPr>
        <p:txBody>
          <a:bodyPr>
            <a:normAutofit lnSpcReduction="10000"/>
          </a:bodyPr>
          <a:lstStyle/>
          <a:p>
            <a:r>
              <a:rPr lang="en-US" sz="2800" dirty="0" smtClean="0"/>
              <a:t>Review combinations of dx seen with a patient </a:t>
            </a:r>
            <a:r>
              <a:rPr lang="en-US" dirty="0"/>
              <a:t>to determine</a:t>
            </a:r>
          </a:p>
          <a:p>
            <a:pPr lvl="1"/>
            <a:r>
              <a:rPr lang="en-US" dirty="0" smtClean="0"/>
              <a:t>Complex? </a:t>
            </a:r>
            <a:r>
              <a:rPr lang="en-US" dirty="0">
                <a:solidFill>
                  <a:schemeClr val="bg1">
                    <a:lumMod val="50000"/>
                  </a:schemeClr>
                </a:solidFill>
              </a:rPr>
              <a:t>(</a:t>
            </a:r>
            <a:r>
              <a:rPr lang="en-US" i="1" dirty="0" err="1">
                <a:solidFill>
                  <a:schemeClr val="bg1">
                    <a:lumMod val="50000"/>
                  </a:schemeClr>
                </a:solidFill>
              </a:rPr>
              <a:t>ie</a:t>
            </a:r>
            <a:r>
              <a:rPr lang="en-US" dirty="0">
                <a:solidFill>
                  <a:schemeClr val="bg1">
                    <a:lumMod val="50000"/>
                  </a:schemeClr>
                </a:solidFill>
              </a:rPr>
              <a:t>, multiple systems</a:t>
            </a:r>
            <a:r>
              <a:rPr lang="en-US" dirty="0" smtClean="0">
                <a:solidFill>
                  <a:schemeClr val="bg1">
                    <a:lumMod val="50000"/>
                  </a:schemeClr>
                </a:solidFill>
              </a:rPr>
              <a:t>)</a:t>
            </a:r>
            <a:endParaRPr lang="en-US" dirty="0"/>
          </a:p>
          <a:p>
            <a:pPr lvl="1"/>
            <a:r>
              <a:rPr lang="en-US" dirty="0" smtClean="0"/>
              <a:t>Chronic? </a:t>
            </a:r>
            <a:r>
              <a:rPr lang="en-US" dirty="0" smtClean="0">
                <a:solidFill>
                  <a:schemeClr val="bg1">
                    <a:lumMod val="50000"/>
                  </a:schemeClr>
                </a:solidFill>
              </a:rPr>
              <a:t>(</a:t>
            </a:r>
            <a:r>
              <a:rPr lang="en-US" i="1" dirty="0" err="1" smtClean="0">
                <a:solidFill>
                  <a:schemeClr val="bg1">
                    <a:lumMod val="50000"/>
                  </a:schemeClr>
                </a:solidFill>
              </a:rPr>
              <a:t>eg</a:t>
            </a:r>
            <a:r>
              <a:rPr lang="en-US" dirty="0" smtClean="0">
                <a:solidFill>
                  <a:schemeClr val="bg1">
                    <a:lumMod val="50000"/>
                  </a:schemeClr>
                </a:solidFill>
              </a:rPr>
              <a:t>, long- vs short-term)</a:t>
            </a:r>
            <a:endParaRPr lang="en-US" dirty="0">
              <a:solidFill>
                <a:schemeClr val="bg1">
                  <a:lumMod val="50000"/>
                </a:schemeClr>
              </a:solidFill>
            </a:endParaRPr>
          </a:p>
          <a:p>
            <a:endParaRPr lang="en-US" dirty="0"/>
          </a:p>
          <a:p>
            <a:r>
              <a:rPr lang="en-US" dirty="0"/>
              <a:t>Use classification systems to simplify the 100k distinct dx codes</a:t>
            </a:r>
          </a:p>
          <a:p>
            <a:endParaRPr lang="en-US" sz="2800" dirty="0" smtClean="0"/>
          </a:p>
          <a:p>
            <a:r>
              <a:rPr lang="en-US" sz="2800" dirty="0" smtClean="0"/>
              <a:t>Profile of patients inform how clinics can be </a:t>
            </a:r>
            <a:r>
              <a:rPr lang="en-US" sz="2800" dirty="0" smtClean="0"/>
              <a:t>structured</a:t>
            </a:r>
          </a:p>
          <a:p>
            <a:endParaRPr lang="en-US" dirty="0"/>
          </a:p>
          <a:p>
            <a:r>
              <a:rPr lang="en-US" sz="2800" dirty="0" smtClean="0"/>
              <a:t>Complex patients can be identified in the EMR </a:t>
            </a:r>
            <a:br>
              <a:rPr lang="en-US" sz="2800" dirty="0" smtClean="0"/>
            </a:br>
            <a:r>
              <a:rPr lang="en-US" sz="2800" dirty="0" smtClean="0">
                <a:solidFill>
                  <a:schemeClr val="bg1">
                    <a:lumMod val="50000"/>
                  </a:schemeClr>
                </a:solidFill>
              </a:rPr>
              <a:t>(but this is outside the CDW mission)</a:t>
            </a:r>
            <a:endParaRPr lang="en-US" sz="2800" dirty="0" smtClean="0">
              <a:solidFill>
                <a:schemeClr val="bg1">
                  <a:lumMod val="50000"/>
                </a:schemeClr>
              </a:solidFill>
            </a:endParaRPr>
          </a:p>
        </p:txBody>
      </p:sp>
    </p:spTree>
    <p:extLst>
      <p:ext uri="{BB962C8B-B14F-4D97-AF65-F5344CB8AC3E}">
        <p14:creationId xmlns:p14="http://schemas.microsoft.com/office/powerpoint/2010/main" val="32142998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0" y="964842"/>
            <a:ext cx="12192000" cy="4928315"/>
          </a:xfrm>
          <a:prstGeom prst="rect">
            <a:avLst/>
          </a:prstGeom>
        </p:spPr>
      </p:pic>
    </p:spTree>
    <p:extLst>
      <p:ext uri="{BB962C8B-B14F-4D97-AF65-F5344CB8AC3E}">
        <p14:creationId xmlns:p14="http://schemas.microsoft.com/office/powerpoint/2010/main" val="1785009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41"/>
            <a:ext cx="10515600" cy="1102847"/>
          </a:xfrm>
        </p:spPr>
        <p:txBody>
          <a:bodyPr>
            <a:normAutofit/>
          </a:bodyPr>
          <a:lstStyle/>
          <a:p>
            <a:r>
              <a:rPr lang="en-US" sz="4000" b="1" dirty="0" smtClean="0">
                <a:solidFill>
                  <a:srgbClr val="0070C0"/>
                </a:solidFill>
              </a:rPr>
              <a:t>Automated Scripts</a:t>
            </a:r>
            <a:endParaRPr lang="en-US" sz="4000" dirty="0"/>
          </a:p>
        </p:txBody>
      </p:sp>
      <p:sp>
        <p:nvSpPr>
          <p:cNvPr id="3" name="Content Placeholder 2"/>
          <p:cNvSpPr>
            <a:spLocks noGrp="1"/>
          </p:cNvSpPr>
          <p:nvPr>
            <p:ph idx="1"/>
          </p:nvPr>
        </p:nvSpPr>
        <p:spPr>
          <a:xfrm>
            <a:off x="234175" y="1471961"/>
            <a:ext cx="11574965" cy="4705002"/>
          </a:xfrm>
        </p:spPr>
        <p:txBody>
          <a:bodyPr/>
          <a:lstStyle/>
          <a:p>
            <a:r>
              <a:rPr lang="en-US" dirty="0"/>
              <a:t>project-specific tasks that run repeatedly </a:t>
            </a:r>
            <a:r>
              <a:rPr lang="en-US" dirty="0" smtClean="0"/>
              <a:t/>
            </a:r>
            <a:br>
              <a:rPr lang="en-US" dirty="0" smtClean="0"/>
            </a:br>
            <a:r>
              <a:rPr lang="en-US" dirty="0" smtClean="0"/>
              <a:t/>
            </a:r>
            <a:br>
              <a:rPr lang="en-US" dirty="0" smtClean="0"/>
            </a:br>
            <a:r>
              <a:rPr lang="en-US" dirty="0" smtClean="0"/>
              <a:t>(Aside from the formal CDW pipeline that occurs on the database server).  </a:t>
            </a:r>
          </a:p>
          <a:p>
            <a:endParaRPr lang="en-US" dirty="0"/>
          </a:p>
          <a:p>
            <a:r>
              <a:rPr lang="en-US" dirty="0" smtClean="0"/>
              <a:t>The output is directed to locations accessible only to the study team</a:t>
            </a:r>
            <a:endParaRPr lang="en-US" dirty="0"/>
          </a:p>
        </p:txBody>
      </p:sp>
      <p:pic>
        <p:nvPicPr>
          <p:cNvPr id="6" name="Picture 5"/>
          <p:cNvPicPr>
            <a:picLocks noChangeAspect="1"/>
          </p:cNvPicPr>
          <p:nvPr/>
        </p:nvPicPr>
        <p:blipFill>
          <a:blip r:embed="rId3"/>
          <a:stretch>
            <a:fillRect/>
          </a:stretch>
        </p:blipFill>
        <p:spPr>
          <a:xfrm>
            <a:off x="4876800" y="3762375"/>
            <a:ext cx="7315200" cy="3095625"/>
          </a:xfrm>
          <a:prstGeom prst="rect">
            <a:avLst/>
          </a:prstGeom>
        </p:spPr>
      </p:pic>
    </p:spTree>
    <p:extLst>
      <p:ext uri="{BB962C8B-B14F-4D97-AF65-F5344CB8AC3E}">
        <p14:creationId xmlns:p14="http://schemas.microsoft.com/office/powerpoint/2010/main" val="3459023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20178" y="1276138"/>
            <a:ext cx="6871822" cy="5581862"/>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7" name="Title 1"/>
          <p:cNvSpPr>
            <a:spLocks noGrp="1"/>
          </p:cNvSpPr>
          <p:nvPr>
            <p:ph type="title"/>
          </p:nvPr>
        </p:nvSpPr>
        <p:spPr>
          <a:xfrm>
            <a:off x="483476" y="187326"/>
            <a:ext cx="11136095" cy="921808"/>
          </a:xfrm>
        </p:spPr>
        <p:txBody>
          <a:bodyPr>
            <a:normAutofit/>
          </a:bodyPr>
          <a:lstStyle/>
          <a:p>
            <a:r>
              <a:rPr lang="en-US" sz="4000" b="1" dirty="0" smtClean="0">
                <a:solidFill>
                  <a:srgbClr val="0070C0"/>
                </a:solidFill>
              </a:rPr>
              <a:t>A variety of categorization systems are available</a:t>
            </a:r>
            <a:endParaRPr lang="en-US" sz="4000" dirty="0">
              <a:solidFill>
                <a:srgbClr val="0070C0"/>
              </a:solidFill>
            </a:endParaRPr>
          </a:p>
        </p:txBody>
      </p:sp>
      <p:sp>
        <p:nvSpPr>
          <p:cNvPr id="9" name="Content Placeholder 2"/>
          <p:cNvSpPr>
            <a:spLocks noGrp="1"/>
          </p:cNvSpPr>
          <p:nvPr>
            <p:ph idx="1"/>
          </p:nvPr>
        </p:nvSpPr>
        <p:spPr>
          <a:xfrm>
            <a:off x="122663" y="1003610"/>
            <a:ext cx="5129561" cy="5854390"/>
          </a:xfrm>
        </p:spPr>
        <p:txBody>
          <a:bodyPr>
            <a:normAutofit/>
          </a:bodyPr>
          <a:lstStyle/>
          <a:p>
            <a:r>
              <a:rPr lang="en-US" sz="2800" dirty="0" smtClean="0"/>
              <a:t>In theory, most </a:t>
            </a:r>
            <a:r>
              <a:rPr lang="en-US" dirty="0" smtClean="0"/>
              <a:t>concepts</a:t>
            </a:r>
            <a:r>
              <a:rPr lang="en-US" sz="2800" dirty="0" smtClean="0"/>
              <a:t> in an EMR can be categorized.</a:t>
            </a:r>
          </a:p>
          <a:p>
            <a:pPr lvl="1"/>
            <a:r>
              <a:rPr lang="en-US" dirty="0" err="1" smtClean="0"/>
              <a:t>dxs</a:t>
            </a:r>
            <a:r>
              <a:rPr lang="en-US" dirty="0" smtClean="0"/>
              <a:t> </a:t>
            </a:r>
            <a:r>
              <a:rPr lang="en-US" dirty="0" smtClean="0"/>
              <a:t>are </a:t>
            </a:r>
            <a:r>
              <a:rPr lang="en-US" dirty="0"/>
              <a:t>the cleanest </a:t>
            </a:r>
            <a:endParaRPr lang="en-US" dirty="0" smtClean="0"/>
          </a:p>
          <a:p>
            <a:pPr lvl="1"/>
            <a:r>
              <a:rPr lang="en-US" dirty="0" smtClean="0"/>
              <a:t>procedures &amp; meds are feasible</a:t>
            </a:r>
          </a:p>
          <a:p>
            <a:pPr lvl="1"/>
            <a:r>
              <a:rPr lang="en-US" dirty="0" err="1" smtClean="0"/>
              <a:t>pt</a:t>
            </a:r>
            <a:r>
              <a:rPr lang="en-US" dirty="0" smtClean="0"/>
              <a:t> h</a:t>
            </a:r>
            <a:r>
              <a:rPr lang="en-US" dirty="0" smtClean="0"/>
              <a:t>istories are tricky</a:t>
            </a:r>
            <a:endParaRPr lang="en-US" dirty="0" smtClean="0"/>
          </a:p>
          <a:p>
            <a:pPr lvl="1"/>
            <a:r>
              <a:rPr lang="en-US" dirty="0" smtClean="0"/>
              <a:t>labs </a:t>
            </a:r>
            <a:r>
              <a:rPr lang="en-US" dirty="0"/>
              <a:t>are the worst</a:t>
            </a:r>
          </a:p>
          <a:p>
            <a:pPr marL="0" indent="0">
              <a:buNone/>
            </a:pPr>
            <a:endParaRPr lang="en-US" sz="2800" dirty="0" smtClean="0"/>
          </a:p>
          <a:p>
            <a:r>
              <a:rPr lang="en-US" sz="2800" dirty="0" smtClean="0"/>
              <a:t>10+ dx categorization schemes are published.  </a:t>
            </a:r>
            <a:r>
              <a:rPr lang="en-US" dirty="0" smtClean="0"/>
              <a:t>Choose the one(s) best suited for your population and hypothesis</a:t>
            </a:r>
            <a:endParaRPr lang="en-US" sz="2400" dirty="0"/>
          </a:p>
        </p:txBody>
      </p:sp>
    </p:spTree>
    <p:extLst>
      <p:ext uri="{BB962C8B-B14F-4D97-AF65-F5344CB8AC3E}">
        <p14:creationId xmlns:p14="http://schemas.microsoft.com/office/powerpoint/2010/main" val="184768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Tung-ibd-1</a:t>
            </a:r>
            <a:endParaRPr lang="en-US" dirty="0"/>
          </a:p>
        </p:txBody>
      </p:sp>
      <p:sp>
        <p:nvSpPr>
          <p:cNvPr id="3" name="Text Placeholder 2"/>
          <p:cNvSpPr>
            <a:spLocks noGrp="1"/>
          </p:cNvSpPr>
          <p:nvPr>
            <p:ph type="body" idx="1"/>
          </p:nvPr>
        </p:nvSpPr>
        <p:spPr/>
        <p:txBody>
          <a:bodyPr/>
          <a:lstStyle/>
          <a:p>
            <a:r>
              <a:rPr lang="en-US" dirty="0">
                <a:solidFill>
                  <a:srgbClr val="0070C0"/>
                </a:solidFill>
              </a:rPr>
              <a:t>Tissue Eosinophil Count in IBD patients</a:t>
            </a:r>
            <a:endParaRPr lang="en-US" dirty="0"/>
          </a:p>
        </p:txBody>
      </p:sp>
      <p:sp>
        <p:nvSpPr>
          <p:cNvPr id="4" name="TextBox 3"/>
          <p:cNvSpPr txBox="1"/>
          <p:nvPr/>
        </p:nvSpPr>
        <p:spPr>
          <a:xfrm>
            <a:off x="11023090" y="6488668"/>
            <a:ext cx="1168910" cy="369332"/>
          </a:xfrm>
          <a:prstGeom prst="rect">
            <a:avLst/>
          </a:prstGeom>
          <a:noFill/>
        </p:spPr>
        <p:txBody>
          <a:bodyPr wrap="none" rtlCol="0">
            <a:spAutoFit/>
          </a:bodyPr>
          <a:lstStyle/>
          <a:p>
            <a:r>
              <a:rPr lang="en-US" dirty="0" smtClean="0">
                <a:solidFill>
                  <a:schemeClr val="bg1">
                    <a:lumMod val="75000"/>
                  </a:schemeClr>
                </a:solidFill>
              </a:rPr>
              <a:t>tung-ibd-1</a:t>
            </a:r>
            <a:endParaRPr lang="en-US" dirty="0">
              <a:solidFill>
                <a:schemeClr val="bg1">
                  <a:lumMod val="75000"/>
                </a:schemeClr>
              </a:solidFill>
            </a:endParaRPr>
          </a:p>
        </p:txBody>
      </p:sp>
    </p:spTree>
    <p:extLst>
      <p:ext uri="{BB962C8B-B14F-4D97-AF65-F5344CB8AC3E}">
        <p14:creationId xmlns:p14="http://schemas.microsoft.com/office/powerpoint/2010/main" val="1964733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23090" y="6488668"/>
            <a:ext cx="1168910" cy="369332"/>
          </a:xfrm>
          <a:prstGeom prst="rect">
            <a:avLst/>
          </a:prstGeom>
          <a:noFill/>
        </p:spPr>
        <p:txBody>
          <a:bodyPr wrap="none" rtlCol="0">
            <a:spAutoFit/>
          </a:bodyPr>
          <a:lstStyle/>
          <a:p>
            <a:r>
              <a:rPr lang="en-US" dirty="0" smtClean="0">
                <a:solidFill>
                  <a:schemeClr val="bg1">
                    <a:lumMod val="75000"/>
                  </a:schemeClr>
                </a:solidFill>
              </a:rPr>
              <a:t>tung-ibd-1</a:t>
            </a:r>
            <a:endParaRPr lang="en-US" dirty="0">
              <a:solidFill>
                <a:schemeClr val="bg1">
                  <a:lumMod val="75000"/>
                </a:schemeClr>
              </a:solidFill>
            </a:endParaRPr>
          </a:p>
        </p:txBody>
      </p:sp>
      <p:sp>
        <p:nvSpPr>
          <p:cNvPr id="7" name="Content Placeholder 2"/>
          <p:cNvSpPr txBox="1">
            <a:spLocks/>
          </p:cNvSpPr>
          <p:nvPr/>
        </p:nvSpPr>
        <p:spPr>
          <a:xfrm>
            <a:off x="122663" y="947854"/>
            <a:ext cx="11775688" cy="59101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smtClean="0">
                <a:solidFill>
                  <a:srgbClr val="0070C0"/>
                </a:solidFill>
              </a:rPr>
              <a:t>CDW-level tasks</a:t>
            </a:r>
            <a:endParaRPr lang="en-US" sz="2800" dirty="0">
              <a:solidFill>
                <a:schemeClr val="tx1"/>
              </a:solidFill>
            </a:endParaRPr>
          </a:p>
          <a:p>
            <a:pPr marL="457200" indent="-457200">
              <a:buFont typeface="Arial" panose="020B0604020202020204" pitchFamily="34" charset="0"/>
              <a:buChar char="•"/>
            </a:pPr>
            <a:r>
              <a:rPr lang="en-US" sz="2800" dirty="0" smtClean="0">
                <a:solidFill>
                  <a:schemeClr val="tx1"/>
                </a:solidFill>
              </a:rPr>
              <a:t>Notes are split into rows with 2k characters per “document”</a:t>
            </a:r>
          </a:p>
          <a:p>
            <a:pPr marL="457200" indent="-457200">
              <a:buFont typeface="Arial" panose="020B0604020202020204" pitchFamily="34" charset="0"/>
              <a:buChar char="•"/>
            </a:pPr>
            <a:r>
              <a:rPr lang="en-US" sz="2800" dirty="0" smtClean="0">
                <a:solidFill>
                  <a:schemeClr val="tx1"/>
                </a:solidFill>
              </a:rPr>
              <a:t>Concatenate the 2-2000 rows per document</a:t>
            </a:r>
          </a:p>
          <a:p>
            <a:pPr marL="457200" indent="-457200">
              <a:buFont typeface="Arial" panose="020B0604020202020204" pitchFamily="34" charset="0"/>
              <a:buChar char="•"/>
            </a:pPr>
            <a:r>
              <a:rPr lang="en-US" sz="2800" dirty="0" smtClean="0">
                <a:solidFill>
                  <a:schemeClr val="tx1"/>
                </a:solidFill>
              </a:rPr>
              <a:t>Strip the RTF.  </a:t>
            </a:r>
            <a:br>
              <a:rPr lang="en-US" sz="2800" dirty="0" smtClean="0">
                <a:solidFill>
                  <a:schemeClr val="tx1"/>
                </a:solidFill>
              </a:rPr>
            </a:br>
            <a:r>
              <a:rPr lang="en-US" sz="2800" dirty="0" smtClean="0">
                <a:solidFill>
                  <a:schemeClr val="bg1">
                    <a:lumMod val="50000"/>
                  </a:schemeClr>
                </a:solidFill>
              </a:rPr>
              <a:t>(RTF is a markup language that specifies cosmetics like font size and color.)</a:t>
            </a:r>
          </a:p>
          <a:p>
            <a:pPr marL="457200" indent="-457200">
              <a:buFont typeface="Arial" panose="020B0604020202020204" pitchFamily="34" charset="0"/>
              <a:buChar char="•"/>
            </a:pPr>
            <a:r>
              <a:rPr lang="en-US" sz="2800" dirty="0" smtClean="0">
                <a:solidFill>
                  <a:schemeClr val="tx1"/>
                </a:solidFill>
              </a:rPr>
              <a:t>Include a search index (similar to a book index) that makes searches &amp; parsing more efficient</a:t>
            </a:r>
          </a:p>
          <a:p>
            <a:r>
              <a:rPr lang="en-US" sz="2800" dirty="0" smtClean="0">
                <a:solidFill>
                  <a:srgbClr val="0070C0"/>
                </a:solidFill>
              </a:rPr>
              <a:t>Project-specific tasks</a:t>
            </a:r>
            <a:endParaRPr lang="en-US" sz="2800" dirty="0" smtClean="0">
              <a:solidFill>
                <a:schemeClr val="tx1"/>
              </a:solidFill>
            </a:endParaRPr>
          </a:p>
          <a:p>
            <a:pPr marL="457200" indent="-457200">
              <a:buFont typeface="Arial" panose="020B0604020202020204" pitchFamily="34" charset="0"/>
              <a:buChar char="•"/>
            </a:pPr>
            <a:r>
              <a:rPr lang="en-US" sz="2800" dirty="0" smtClean="0">
                <a:solidFill>
                  <a:schemeClr val="tx1"/>
                </a:solidFill>
              </a:rPr>
              <a:t>Identify keywords that might indicate the document contains a relevant lab.</a:t>
            </a:r>
          </a:p>
          <a:p>
            <a:pPr marL="457200" indent="-457200">
              <a:buFont typeface="Arial" panose="020B0604020202020204" pitchFamily="34" charset="0"/>
              <a:buChar char="•"/>
            </a:pPr>
            <a:r>
              <a:rPr lang="en-US" sz="2800" dirty="0" smtClean="0">
                <a:solidFill>
                  <a:schemeClr val="tx1"/>
                </a:solidFill>
              </a:rPr>
              <a:t>Extract the </a:t>
            </a:r>
            <a:r>
              <a:rPr lang="en-US" sz="2800" b="1" dirty="0" smtClean="0">
                <a:solidFill>
                  <a:srgbClr val="7030A0"/>
                </a:solidFill>
              </a:rPr>
              <a:t>stem</a:t>
            </a:r>
            <a:r>
              <a:rPr lang="en-US" sz="2800" dirty="0" smtClean="0">
                <a:solidFill>
                  <a:schemeClr val="tx1"/>
                </a:solidFill>
              </a:rPr>
              <a:t> and </a:t>
            </a:r>
            <a:r>
              <a:rPr lang="en-US" sz="2800" b="1" dirty="0" smtClean="0">
                <a:solidFill>
                  <a:srgbClr val="FF0000"/>
                </a:solidFill>
              </a:rPr>
              <a:t>result</a:t>
            </a:r>
            <a:endParaRPr lang="en-US" sz="2800" b="1" dirty="0">
              <a:solidFill>
                <a:srgbClr val="FF0000"/>
              </a:solidFill>
            </a:endParaRPr>
          </a:p>
          <a:p>
            <a:pPr marL="914400" lvl="1" indent="-457200">
              <a:buFont typeface="Arial" panose="020B0604020202020204" pitchFamily="34" charset="0"/>
              <a:buChar char="•"/>
            </a:pPr>
            <a:r>
              <a:rPr lang="en-US" dirty="0" err="1">
                <a:solidFill>
                  <a:schemeClr val="bg1">
                    <a:lumMod val="50000"/>
                  </a:schemeClr>
                </a:solidFill>
              </a:rPr>
              <a:t>eg</a:t>
            </a:r>
            <a:r>
              <a:rPr lang="en-US" dirty="0">
                <a:solidFill>
                  <a:schemeClr val="bg1">
                    <a:lumMod val="50000"/>
                  </a:schemeClr>
                </a:solidFill>
              </a:rPr>
              <a:t>, </a:t>
            </a:r>
            <a:r>
              <a:rPr lang="en-US" dirty="0">
                <a:solidFill>
                  <a:schemeClr val="tx1"/>
                </a:solidFill>
              </a:rPr>
              <a:t>“</a:t>
            </a:r>
            <a:r>
              <a:rPr lang="en-US" b="1" dirty="0">
                <a:solidFill>
                  <a:srgbClr val="FF0000"/>
                </a:solidFill>
                <a:latin typeface="Courier New" panose="02070309020205020404" pitchFamily="49" charset="0"/>
                <a:cs typeface="Courier New" panose="02070309020205020404" pitchFamily="49" charset="0"/>
              </a:rPr>
              <a:t>normal</a:t>
            </a:r>
            <a:r>
              <a:rPr lang="en-US" dirty="0">
                <a:solidFill>
                  <a:srgbClr val="FF0000"/>
                </a:solidFill>
                <a:latin typeface="Courier New" panose="02070309020205020404" pitchFamily="49" charset="0"/>
                <a:cs typeface="Courier New" panose="02070309020205020404" pitchFamily="49" charset="0"/>
              </a:rPr>
              <a:t> </a:t>
            </a:r>
            <a:r>
              <a:rPr lang="en-US" b="1" dirty="0">
                <a:solidFill>
                  <a:srgbClr val="7030A0"/>
                </a:solidFill>
                <a:latin typeface="Courier New" panose="02070309020205020404" pitchFamily="49" charset="0"/>
                <a:cs typeface="Courier New" panose="02070309020205020404" pitchFamily="49" charset="0"/>
              </a:rPr>
              <a:t>fecal flora </a:t>
            </a:r>
            <a:r>
              <a:rPr lang="en-US" dirty="0">
                <a:solidFill>
                  <a:schemeClr val="tx1"/>
                </a:solidFill>
                <a:latin typeface="Courier New" panose="02070309020205020404" pitchFamily="49" charset="0"/>
                <a:cs typeface="Courier New" panose="02070309020205020404" pitchFamily="49" charset="0"/>
              </a:rPr>
              <a:t>(moderate growth</a:t>
            </a:r>
            <a:r>
              <a:rPr lang="en-US" dirty="0" smtClean="0">
                <a:solidFill>
                  <a:schemeClr val="tx1"/>
                </a:solidFill>
                <a:latin typeface="Courier New" panose="02070309020205020404" pitchFamily="49" charset="0"/>
                <a:cs typeface="Courier New" panose="02070309020205020404" pitchFamily="49" charset="0"/>
              </a:rPr>
              <a:t>)</a:t>
            </a:r>
            <a:r>
              <a:rPr lang="en-US" dirty="0" smtClean="0">
                <a:solidFill>
                  <a:schemeClr val="tx1"/>
                </a:solidFill>
              </a:rPr>
              <a:t>”</a:t>
            </a:r>
            <a:endParaRPr lang="en-US" sz="2800" dirty="0">
              <a:solidFill>
                <a:schemeClr val="tx1"/>
              </a:solidFill>
            </a:endParaRPr>
          </a:p>
          <a:p>
            <a:pPr marL="914400" lvl="1" indent="-457200">
              <a:buFont typeface="Arial" panose="020B0604020202020204" pitchFamily="34" charset="0"/>
              <a:buChar char="•"/>
            </a:pPr>
            <a:r>
              <a:rPr lang="en-US" dirty="0" err="1">
                <a:solidFill>
                  <a:schemeClr val="bg1">
                    <a:lumMod val="50000"/>
                  </a:schemeClr>
                </a:solidFill>
              </a:rPr>
              <a:t>eg</a:t>
            </a:r>
            <a:r>
              <a:rPr lang="en-US" dirty="0">
                <a:solidFill>
                  <a:schemeClr val="bg1">
                    <a:lumMod val="50000"/>
                  </a:schemeClr>
                </a:solidFill>
              </a:rPr>
              <a:t>, </a:t>
            </a:r>
            <a:r>
              <a:rPr lang="en-US" dirty="0" smtClean="0">
                <a:solidFill>
                  <a:schemeClr val="tx1"/>
                </a:solidFill>
              </a:rPr>
              <a:t>“</a:t>
            </a:r>
            <a:r>
              <a:rPr lang="en-US" b="1" dirty="0" smtClean="0">
                <a:solidFill>
                  <a:srgbClr val="FF0000"/>
                </a:solidFill>
                <a:latin typeface="Courier New" panose="02070309020205020404" pitchFamily="49" charset="0"/>
                <a:cs typeface="Courier New" panose="02070309020205020404" pitchFamily="49" charset="0"/>
              </a:rPr>
              <a:t>negative</a:t>
            </a:r>
            <a:r>
              <a:rPr lang="en-US" dirty="0" smtClean="0">
                <a:solidFill>
                  <a:schemeClr val="tx1"/>
                </a:solidFill>
                <a:latin typeface="Courier New" panose="02070309020205020404" pitchFamily="49" charset="0"/>
                <a:cs typeface="Courier New" panose="02070309020205020404" pitchFamily="49" charset="0"/>
              </a:rPr>
              <a:t> for </a:t>
            </a:r>
            <a:r>
              <a:rPr lang="en-US" b="1" dirty="0" smtClean="0">
                <a:solidFill>
                  <a:srgbClr val="7030A0"/>
                </a:solidFill>
                <a:latin typeface="Courier New" panose="02070309020205020404" pitchFamily="49" charset="0"/>
                <a:cs typeface="Courier New" panose="02070309020205020404" pitchFamily="49" charset="0"/>
              </a:rPr>
              <a:t>salmonella</a:t>
            </a:r>
            <a:r>
              <a:rPr lang="en-US" dirty="0" smtClean="0">
                <a:solidFill>
                  <a:schemeClr val="tx1"/>
                </a:solidFill>
                <a:latin typeface="Courier New" panose="02070309020205020404" pitchFamily="49" charset="0"/>
                <a:cs typeface="Courier New" panose="02070309020205020404" pitchFamily="49" charset="0"/>
              </a:rPr>
              <a:t>, </a:t>
            </a:r>
            <a:r>
              <a:rPr lang="en-US" b="1" dirty="0" err="1" smtClean="0">
                <a:solidFill>
                  <a:srgbClr val="7030A0"/>
                </a:solidFill>
                <a:latin typeface="Courier New" panose="02070309020205020404" pitchFamily="49" charset="0"/>
                <a:cs typeface="Courier New" panose="02070309020205020404" pitchFamily="49" charset="0"/>
              </a:rPr>
              <a:t>shigella</a:t>
            </a:r>
            <a:r>
              <a:rPr lang="en-US" dirty="0" smtClean="0">
                <a:solidFill>
                  <a:schemeClr val="tx1"/>
                </a:solidFill>
                <a:latin typeface="Courier New" panose="02070309020205020404" pitchFamily="49" charset="0"/>
                <a:cs typeface="Courier New" panose="02070309020205020404" pitchFamily="49" charset="0"/>
              </a:rPr>
              <a:t>, and </a:t>
            </a:r>
            <a:r>
              <a:rPr lang="en-US" b="1" dirty="0" smtClean="0">
                <a:solidFill>
                  <a:srgbClr val="7030A0"/>
                </a:solidFill>
                <a:latin typeface="Courier New" panose="02070309020205020404" pitchFamily="49" charset="0"/>
                <a:cs typeface="Courier New" panose="02070309020205020404" pitchFamily="49" charset="0"/>
              </a:rPr>
              <a:t>campylobacter</a:t>
            </a:r>
            <a:r>
              <a:rPr lang="en-US" dirty="0" smtClean="0">
                <a:solidFill>
                  <a:schemeClr val="tx1"/>
                </a:solidFill>
              </a:rPr>
              <a:t>”</a:t>
            </a: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9" name="Title 1"/>
          <p:cNvSpPr>
            <a:spLocks noGrp="1"/>
          </p:cNvSpPr>
          <p:nvPr>
            <p:ph type="title"/>
          </p:nvPr>
        </p:nvSpPr>
        <p:spPr>
          <a:xfrm>
            <a:off x="483476" y="187326"/>
            <a:ext cx="11136095" cy="760528"/>
          </a:xfrm>
        </p:spPr>
        <p:txBody>
          <a:bodyPr>
            <a:normAutofit/>
          </a:bodyPr>
          <a:lstStyle/>
          <a:p>
            <a:r>
              <a:rPr lang="en-US" sz="4000" b="1" dirty="0" smtClean="0">
                <a:solidFill>
                  <a:srgbClr val="0070C0"/>
                </a:solidFill>
              </a:rPr>
              <a:t>Steps to Leverage EMR “documents”</a:t>
            </a:r>
            <a:endParaRPr lang="en-US" sz="4000" dirty="0">
              <a:solidFill>
                <a:srgbClr val="0070C0"/>
              </a:solidFill>
            </a:endParaRPr>
          </a:p>
        </p:txBody>
      </p:sp>
    </p:spTree>
    <p:extLst>
      <p:ext uri="{BB962C8B-B14F-4D97-AF65-F5344CB8AC3E}">
        <p14:creationId xmlns:p14="http://schemas.microsoft.com/office/powerpoint/2010/main" val="2793729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880946"/>
            <a:ext cx="10515600" cy="3681529"/>
          </a:xfrm>
        </p:spPr>
        <p:txBody>
          <a:bodyPr>
            <a:normAutofit/>
          </a:bodyPr>
          <a:lstStyle/>
          <a:p>
            <a:r>
              <a:rPr lang="en-US" b="1" i="1" dirty="0" smtClean="0">
                <a:solidFill>
                  <a:srgbClr val="0070C0"/>
                </a:solidFill>
              </a:rPr>
              <a:t>National Registry Example:</a:t>
            </a:r>
            <a:r>
              <a:rPr lang="en-US" b="1" i="1" dirty="0">
                <a:solidFill>
                  <a:srgbClr val="0070C0"/>
                </a:solidFill>
              </a:rPr>
              <a:t/>
            </a:r>
            <a:br>
              <a:rPr lang="en-US" b="1" i="1" dirty="0">
                <a:solidFill>
                  <a:srgbClr val="0070C0"/>
                </a:solidFill>
              </a:rPr>
            </a:br>
            <a:r>
              <a:rPr lang="en-US" b="1" i="1" dirty="0">
                <a:solidFill>
                  <a:srgbClr val="0070C0"/>
                </a:solidFill>
              </a:rPr>
              <a:t>COVID-19 </a:t>
            </a:r>
            <a:r>
              <a:rPr lang="en-US" b="1" i="1" dirty="0" smtClean="0">
                <a:solidFill>
                  <a:srgbClr val="0070C0"/>
                </a:solidFill>
              </a:rPr>
              <a:t>CDW Registry</a:t>
            </a:r>
            <a:br>
              <a:rPr lang="en-US" b="1" i="1" dirty="0" smtClean="0">
                <a:solidFill>
                  <a:srgbClr val="0070C0"/>
                </a:solidFill>
              </a:rPr>
            </a:br>
            <a:r>
              <a:rPr lang="en-US" b="1" i="1" dirty="0" smtClean="0">
                <a:solidFill>
                  <a:srgbClr val="0070C0"/>
                </a:solidFill>
              </a:rPr>
              <a:t>Based on OMOP</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0737115" y="6488668"/>
            <a:ext cx="1454885" cy="369332"/>
          </a:xfrm>
          <a:prstGeom prst="rect">
            <a:avLst/>
          </a:prstGeom>
          <a:noFill/>
        </p:spPr>
        <p:txBody>
          <a:bodyPr wrap="none" rtlCol="0">
            <a:spAutoFit/>
          </a:bodyPr>
          <a:lstStyle/>
          <a:p>
            <a:r>
              <a:rPr lang="en-US" dirty="0">
                <a:solidFill>
                  <a:schemeClr val="bg1">
                    <a:lumMod val="75000"/>
                  </a:schemeClr>
                </a:solidFill>
              </a:rPr>
              <a:t>c</a:t>
            </a:r>
            <a:r>
              <a:rPr lang="en-US" dirty="0" smtClean="0">
                <a:solidFill>
                  <a:schemeClr val="bg1">
                    <a:lumMod val="75000"/>
                  </a:schemeClr>
                </a:solidFill>
              </a:rPr>
              <a:t>ovid-registry</a:t>
            </a:r>
            <a:endParaRPr lang="en-US" dirty="0">
              <a:solidFill>
                <a:schemeClr val="bg1">
                  <a:lumMod val="75000"/>
                </a:schemeClr>
              </a:solidFill>
            </a:endParaRPr>
          </a:p>
        </p:txBody>
      </p:sp>
    </p:spTree>
    <p:extLst>
      <p:ext uri="{BB962C8B-B14F-4D97-AF65-F5344CB8AC3E}">
        <p14:creationId xmlns:p14="http://schemas.microsoft.com/office/powerpoint/2010/main" val="38530638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National Registry</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r>
              <a:rPr lang="en-US" dirty="0" smtClean="0"/>
              <a:t>Institutions from 11 states combine covid data from their EMRs</a:t>
            </a:r>
          </a:p>
          <a:p>
            <a:endParaRPr lang="en-US" dirty="0"/>
          </a:p>
          <a:p>
            <a:r>
              <a:rPr lang="en-US" dirty="0" smtClean="0"/>
              <a:t>There’s a national movement for investigations to be informed by multiple sites/institutions.  Every research study and institution collects their data differently.</a:t>
            </a:r>
          </a:p>
          <a:p>
            <a:endParaRPr lang="en-US" dirty="0"/>
          </a:p>
          <a:p>
            <a:r>
              <a:rPr lang="en-US" dirty="0" smtClean="0"/>
              <a:t>A CDM (common data model) is a standardized convention to store &amp; describe data.  Institutions extract and transform their EMR data </a:t>
            </a:r>
            <a:endParaRPr lang="en-US" dirty="0"/>
          </a:p>
        </p:txBody>
      </p:sp>
      <p:sp>
        <p:nvSpPr>
          <p:cNvPr id="6" name="TextBox 5"/>
          <p:cNvSpPr txBox="1"/>
          <p:nvPr/>
        </p:nvSpPr>
        <p:spPr>
          <a:xfrm>
            <a:off x="10737115" y="6488668"/>
            <a:ext cx="1454885" cy="369332"/>
          </a:xfrm>
          <a:prstGeom prst="rect">
            <a:avLst/>
          </a:prstGeom>
          <a:noFill/>
        </p:spPr>
        <p:txBody>
          <a:bodyPr wrap="none" rtlCol="0">
            <a:spAutoFit/>
          </a:bodyPr>
          <a:lstStyle/>
          <a:p>
            <a:r>
              <a:rPr lang="en-US" dirty="0">
                <a:solidFill>
                  <a:schemeClr val="bg1">
                    <a:lumMod val="75000"/>
                  </a:schemeClr>
                </a:solidFill>
              </a:rPr>
              <a:t>c</a:t>
            </a:r>
            <a:r>
              <a:rPr lang="en-US" dirty="0" smtClean="0">
                <a:solidFill>
                  <a:schemeClr val="bg1">
                    <a:lumMod val="75000"/>
                  </a:schemeClr>
                </a:solidFill>
              </a:rPr>
              <a:t>ovid-registry</a:t>
            </a:r>
            <a:endParaRPr lang="en-US" dirty="0">
              <a:solidFill>
                <a:schemeClr val="bg1">
                  <a:lumMod val="75000"/>
                </a:schemeClr>
              </a:solidFill>
            </a:endParaRPr>
          </a:p>
        </p:txBody>
      </p:sp>
    </p:spTree>
    <p:extLst>
      <p:ext uri="{BB962C8B-B14F-4D97-AF65-F5344CB8AC3E}">
        <p14:creationId xmlns:p14="http://schemas.microsoft.com/office/powerpoint/2010/main" val="297944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2124685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 Slides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835633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1586396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414665573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3982992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5254277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33282939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1558114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284597">
                  <a:extLst>
                    <a:ext uri="{9D8B030D-6E8A-4147-A177-3AD203B41FA5}">
                      <a16:colId xmlns:a16="http://schemas.microsoft.com/office/drawing/2014/main" xmlns="" val="1356431335"/>
                    </a:ext>
                  </a:extLst>
                </a:gridCol>
                <a:gridCol w="912804">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nvPr>
        </p:nvGraphicFramePr>
        <p:xfrm>
          <a:off x="6326335" y="1345921"/>
          <a:ext cx="5373220" cy="5108660"/>
        </p:xfrm>
        <a:graphic>
          <a:graphicData uri="http://schemas.openxmlformats.org/drawingml/2006/table">
            <a:tbl>
              <a:tblPr>
                <a:tableStyleId>{5C22544A-7EE6-4342-B048-85BDC9FD1C3A}</a:tableStyleId>
              </a:tblPr>
              <a:tblGrid>
                <a:gridCol w="3568779">
                  <a:extLst>
                    <a:ext uri="{9D8B030D-6E8A-4147-A177-3AD203B41FA5}">
                      <a16:colId xmlns:a16="http://schemas.microsoft.com/office/drawing/2014/main" xmlns="" val="1356431335"/>
                    </a:ext>
                  </a:extLst>
                </a:gridCol>
                <a:gridCol w="751115">
                  <a:extLst>
                    <a:ext uri="{9D8B030D-6E8A-4147-A177-3AD203B41FA5}">
                      <a16:colId xmlns:a16="http://schemas.microsoft.com/office/drawing/2014/main" xmlns="" val="4074852346"/>
                    </a:ext>
                  </a:extLst>
                </a:gridCol>
                <a:gridCol w="1053326">
                  <a:extLst>
                    <a:ext uri="{9D8B030D-6E8A-4147-A177-3AD203B41FA5}">
                      <a16:colId xmlns:a16="http://schemas.microsoft.com/office/drawing/2014/main" xmlns="" val="715510892"/>
                    </a:ext>
                  </a:extLst>
                </a:gridCol>
              </a:tblGrid>
              <a:tr h="237804">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Children</a:t>
                      </a:r>
                      <a:r>
                        <a:rPr lang="en-US" sz="1100" b="0" i="0" u="none" strike="noStrike" baseline="0" dirty="0" smtClean="0">
                          <a:solidFill>
                            <a:srgbClr val="000000"/>
                          </a:solidFill>
                          <a:effectLst/>
                          <a:latin typeface="Calibri" panose="020F0502020204030204" pitchFamily="34" charset="0"/>
                        </a:rPr>
                        <a:t> with Medical Complexity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Akande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Patients with Merkel Cell Carcinoma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Henson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Glucocorticoid Receptor Antagonism in the Treatment of Cushing Syndrome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Lim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Endocrinology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Influenza A and </a:t>
                      </a:r>
                      <a:r>
                        <a:rPr lang="en-US" sz="1100" b="0" i="0" u="none" strike="noStrike" dirty="0" err="1" smtClean="0">
                          <a:solidFill>
                            <a:srgbClr val="000000"/>
                          </a:solidFill>
                          <a:effectLst/>
                          <a:latin typeface="Calibri" panose="020F0502020204030204" pitchFamily="34" charset="0"/>
                        </a:rPr>
                        <a:t>Sialadenitis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Surgical Complications in Patients with Spinal Muscular Atrophy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Chong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Tissue Eosinophil</a:t>
                      </a:r>
                      <a:r>
                        <a:rPr lang="en-US" sz="1100" b="0" i="0" u="none" strike="noStrike" baseline="0" dirty="0" smtClean="0">
                          <a:solidFill>
                            <a:srgbClr val="000000"/>
                          </a:solidFill>
                          <a:effectLst/>
                          <a:latin typeface="Calibri" panose="020F0502020204030204" pitchFamily="34" charset="0"/>
                        </a:rPr>
                        <a:t> Count in IBD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Bone Health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Krishnan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Association between Urinary Parameters and Urological Issues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Pal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351158">
                <a:tc>
                  <a:txBody>
                    <a:bodyPr/>
                    <a:lstStyle/>
                    <a:p>
                      <a:pPr algn="l" fontAlgn="b"/>
                      <a:r>
                        <a:rPr lang="en-US" sz="1100" b="0" i="0" u="none" strike="noStrike" dirty="0" smtClean="0">
                          <a:solidFill>
                            <a:srgbClr val="000000"/>
                          </a:solidFill>
                          <a:effectLst/>
                          <a:latin typeface="Calibri" panose="020F0502020204030204" pitchFamily="34" charset="0"/>
                        </a:rPr>
                        <a:t>Synthetic Cartilage Implant vs </a:t>
                      </a:r>
                      <a:r>
                        <a:rPr lang="en-US" sz="1100" b="0" i="0" u="none" strike="noStrike" dirty="0" err="1" smtClean="0">
                          <a:solidFill>
                            <a:srgbClr val="000000"/>
                          </a:solidFill>
                          <a:effectLst/>
                          <a:latin typeface="Calibri" panose="020F0502020204030204" pitchFamily="34" charset="0"/>
                        </a:rPr>
                        <a:t>Osteochondral</a:t>
                      </a:r>
                      <a:r>
                        <a:rPr lang="en-US" sz="1100" b="0" i="0" u="none" strike="noStrike" dirty="0" smtClean="0">
                          <a:solidFill>
                            <a:srgbClr val="000000"/>
                          </a:solidFill>
                          <a:effectLst/>
                          <a:latin typeface="Calibri" panose="020F0502020204030204" pitchFamily="34" charset="0"/>
                        </a:rPr>
                        <a:t> Autologous</a:t>
                      </a:r>
                      <a:r>
                        <a:rPr lang="en-US" sz="1100" b="0" i="0" u="none" strike="noStrike" baseline="0" dirty="0" smtClean="0">
                          <a:solidFill>
                            <a:srgbClr val="000000"/>
                          </a:solidFill>
                          <a:effectLst/>
                          <a:latin typeface="Calibri" panose="020F0502020204030204" pitchFamily="34" charset="0"/>
                        </a:rPr>
                        <a:t> Transfer for Advanced Hallux </a:t>
                      </a:r>
                      <a:r>
                        <a:rPr lang="en-US" sz="1100" b="0" i="0" u="none" strike="noStrike" baseline="0" dirty="0" err="1" smtClean="0">
                          <a:solidFill>
                            <a:srgbClr val="000000"/>
                          </a:solidFill>
                          <a:effectLst/>
                          <a:latin typeface="Calibri" panose="020F0502020204030204" pitchFamily="34" charset="0"/>
                        </a:rPr>
                        <a:t>Rigidus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dirty="0" smtClean="0">
                          <a:solidFill>
                            <a:srgbClr val="000000"/>
                          </a:solidFill>
                          <a:effectLst/>
                          <a:latin typeface="Calibri" panose="020F0502020204030204" pitchFamily="34" charset="0"/>
                        </a:rPr>
                        <a:t>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Outcomes of External Fixation with the </a:t>
                      </a:r>
                      <a:r>
                        <a:rPr lang="en-US" sz="1100" b="0" i="0" u="none" strike="noStrike" kern="1200" dirty="0" err="1" smtClean="0">
                          <a:solidFill>
                            <a:srgbClr val="000000"/>
                          </a:solidFill>
                          <a:effectLst/>
                          <a:latin typeface="Calibri" panose="020F0502020204030204" pitchFamily="34" charset="0"/>
                          <a:ea typeface="+mn-ea"/>
                          <a:cs typeface="+mn-cs"/>
                        </a:rPr>
                        <a:t>Ilizarov</a:t>
                      </a:r>
                      <a:r>
                        <a:rPr lang="en-US" sz="1100" b="0" i="0" u="none" strike="noStrike" kern="1200" dirty="0" smtClean="0">
                          <a:solidFill>
                            <a:srgbClr val="000000"/>
                          </a:solidFill>
                          <a:effectLst/>
                          <a:latin typeface="Calibri" panose="020F0502020204030204" pitchFamily="34" charset="0"/>
                          <a:ea typeface="+mn-ea"/>
                          <a:cs typeface="+mn-cs"/>
                        </a:rPr>
                        <a:t> Frame in Complex Ankle and </a:t>
                      </a:r>
                      <a:r>
                        <a:rPr lang="en-US" sz="1100" b="0" i="0" u="none" strike="noStrike" kern="1200" dirty="0" err="1" smtClean="0">
                          <a:solidFill>
                            <a:srgbClr val="000000"/>
                          </a:solidFill>
                          <a:effectLst/>
                          <a:latin typeface="Calibri" panose="020F0502020204030204" pitchFamily="34" charset="0"/>
                          <a:ea typeface="+mn-ea"/>
                          <a:cs typeface="+mn-cs"/>
                        </a:rPr>
                        <a:t>Hindfoot</a:t>
                      </a:r>
                      <a:r>
                        <a:rPr lang="en-US" sz="1100" b="0" i="0" u="none" strike="noStrike" kern="1200" dirty="0" smtClean="0">
                          <a:solidFill>
                            <a:srgbClr val="000000"/>
                          </a:solidFill>
                          <a:effectLst/>
                          <a:latin typeface="Calibri" panose="020F0502020204030204" pitchFamily="34" charset="0"/>
                          <a:ea typeface="+mn-ea"/>
                          <a:cs typeface="+mn-cs"/>
                        </a:rPr>
                        <a:t> Fusions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buAutoNum type="alphaUcPeriod"/>
                      </a:pPr>
                      <a:r>
                        <a:rPr lang="en-US" sz="1100" b="0" i="0" u="none" strike="noStrike" dirty="0" smtClean="0">
                          <a:solidFill>
                            <a:srgbClr val="000000"/>
                          </a:solidFill>
                          <a:effectLst/>
                          <a:latin typeface="Calibri" panose="020F0502020204030204" pitchFamily="34" charset="0"/>
                        </a:rPr>
                        <a:t>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612576">
                <a:tc>
                  <a:txBody>
                    <a:bodyPr/>
                    <a:lstStyle/>
                    <a:p>
                      <a:r>
                        <a:rPr lang="en-US" sz="1100" b="0" i="0" u="none" strike="noStrike" kern="1200" dirty="0" smtClean="0">
                          <a:solidFill>
                            <a:srgbClr val="000000"/>
                          </a:solidFill>
                          <a:effectLst/>
                          <a:latin typeface="Calibri" panose="020F0502020204030204" pitchFamily="34" charset="0"/>
                          <a:ea typeface="+mn-ea"/>
                          <a:cs typeface="+mn-cs"/>
                        </a:rPr>
                        <a:t>Effect </a:t>
                      </a:r>
                      <a:r>
                        <a:rPr lang="en-US" sz="1100" b="0" i="0" u="none" strike="noStrike" kern="1200" dirty="0">
                          <a:solidFill>
                            <a:srgbClr val="000000"/>
                          </a:solidFill>
                          <a:effectLst/>
                          <a:latin typeface="Calibri" panose="020F0502020204030204" pitchFamily="34" charset="0"/>
                          <a:ea typeface="+mn-ea"/>
                          <a:cs typeface="+mn-cs"/>
                        </a:rPr>
                        <a:t>of Surgical Treatment of Vesicoureteral Reflux on Stone Passage Rates</a:t>
                      </a:r>
                    </a:p>
                  </a:txBody>
                  <a:tcPr marL="47625" marR="47625" marT="47625" marB="47625" anchor="ctr"/>
                </a:tc>
                <a:tc>
                  <a:txBody>
                    <a:bodyPr/>
                    <a:lstStyle/>
                    <a:p>
                      <a:pPr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Rensing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Tobacco and Marijuana Exposure</a:t>
                      </a:r>
                      <a:r>
                        <a:rPr lang="en-US" sz="1100" b="0" i="0" u="none" strike="noStrike" baseline="0" dirty="0" smtClean="0">
                          <a:solidFill>
                            <a:srgbClr val="000000"/>
                          </a:solidFill>
                          <a:effectLst/>
                          <a:latin typeface="Calibri" panose="020F0502020204030204" pitchFamily="34" charset="0"/>
                        </a:rPr>
                        <a:t> Among Youth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bl>
          </a:graphicData>
        </a:graphic>
      </p:graphicFrame>
    </p:spTree>
    <p:extLst>
      <p:ext uri="{BB962C8B-B14F-4D97-AF65-F5344CB8AC3E}">
        <p14:creationId xmlns:p14="http://schemas.microsoft.com/office/powerpoint/2010/main" val="67798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307232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29826969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34996231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600860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3</a:t>
            </a:r>
            <a:endParaRPr lang="en-US" sz="3200" dirty="0">
              <a:solidFill>
                <a:schemeClr val="bg1">
                  <a:lumMod val="50000"/>
                </a:schemeClr>
              </a:solidFill>
            </a:endParaRPr>
          </a:p>
        </p:txBody>
      </p:sp>
      <p:graphicFrame>
        <p:nvGraphicFramePr>
          <p:cNvPr id="4" name="Table 3"/>
          <p:cNvGraphicFramePr>
            <a:graphicFrameLocks noGrp="1"/>
          </p:cNvGraphicFramePr>
          <p:nvPr>
            <p:extLst/>
          </p:nvPr>
        </p:nvGraphicFramePr>
        <p:xfrm>
          <a:off x="462810" y="1345919"/>
          <a:ext cx="5373220" cy="4752316"/>
        </p:xfrm>
        <a:graphic>
          <a:graphicData uri="http://schemas.openxmlformats.org/drawingml/2006/table">
            <a:tbl>
              <a:tblPr>
                <a:tableStyleId>{5C22544A-7EE6-4342-B048-85BDC9FD1C3A}</a:tableStyleId>
              </a:tblPr>
              <a:tblGrid>
                <a:gridCol w="3333583">
                  <a:extLst>
                    <a:ext uri="{9D8B030D-6E8A-4147-A177-3AD203B41FA5}">
                      <a16:colId xmlns:a16="http://schemas.microsoft.com/office/drawing/2014/main" xmlns="" val="1356431335"/>
                    </a:ext>
                  </a:extLst>
                </a:gridCol>
                <a:gridCol w="869736">
                  <a:extLst>
                    <a:ext uri="{9D8B030D-6E8A-4147-A177-3AD203B41FA5}">
                      <a16:colId xmlns:a16="http://schemas.microsoft.com/office/drawing/2014/main" xmlns="" val="4074852346"/>
                    </a:ext>
                  </a:extLst>
                </a:gridCol>
                <a:gridCol w="1169901">
                  <a:extLst>
                    <a:ext uri="{9D8B030D-6E8A-4147-A177-3AD203B41FA5}">
                      <a16:colId xmlns:a16="http://schemas.microsoft.com/office/drawing/2014/main" xmlns="" val="715510892"/>
                    </a:ext>
                  </a:extLst>
                </a:gridCol>
              </a:tblGrid>
              <a:tr h="23925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Hereditary thrombotic thrombocytopenic purpura (HTTP)</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Journeycake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Neonatal Venous Thromboembolism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Journeycake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353296">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Evaluation of Hematologic Parameters in Patients on </a:t>
                      </a:r>
                      <a:r>
                        <a:rPr lang="en-US" sz="1100" b="0" i="0" u="none" strike="noStrike" kern="1200" dirty="0" err="1" smtClean="0">
                          <a:solidFill>
                            <a:srgbClr val="000000"/>
                          </a:solidFill>
                          <a:effectLst/>
                          <a:latin typeface="Calibri" panose="020F0502020204030204" pitchFamily="34" charset="0"/>
                          <a:ea typeface="+mn-ea"/>
                          <a:cs typeface="+mn-cs"/>
                        </a:rPr>
                        <a:t>PARPi</a:t>
                      </a:r>
                      <a:r>
                        <a:rPr lang="en-US" sz="1100" b="0" i="0" u="none" strike="noStrike" kern="1200" dirty="0" smtClean="0">
                          <a:solidFill>
                            <a:srgbClr val="000000"/>
                          </a:solidFill>
                          <a:effectLst/>
                          <a:latin typeface="Calibri" panose="020F0502020204030204" pitchFamily="34" charset="0"/>
                          <a:ea typeface="+mn-ea"/>
                          <a:cs typeface="+mn-cs"/>
                        </a:rPr>
                        <a:t> Therapy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Moore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err="1" smtClean="0">
                          <a:solidFill>
                            <a:srgbClr val="000000"/>
                          </a:solidFill>
                          <a:effectLst/>
                          <a:latin typeface="Calibri" panose="020F0502020204030204" pitchFamily="34" charset="0"/>
                        </a:rPr>
                        <a:t>Gyn</a:t>
                      </a:r>
                      <a:r>
                        <a:rPr lang="en-US" sz="1100" b="0" i="0" u="none" strike="noStrike" dirty="0" smtClean="0">
                          <a:solidFill>
                            <a:srgbClr val="000000"/>
                          </a:solidFill>
                          <a:effectLst/>
                          <a:latin typeface="Calibri" panose="020F0502020204030204" pitchFamily="34" charset="0"/>
                        </a:rPr>
                        <a:t> </a:t>
                      </a:r>
                      <a:r>
                        <a:rPr lang="en-US" sz="1100" b="0" i="0" u="none" strike="noStrike" dirty="0" err="1" smtClean="0">
                          <a:solidFill>
                            <a:srgbClr val="000000"/>
                          </a:solidFill>
                          <a:effectLst/>
                          <a:latin typeface="Calibri" panose="020F0502020204030204" pitchFamily="34" charset="0"/>
                        </a:rPr>
                        <a:t>Onc</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Hip Fracture Repair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Teague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Anterior Cruciate Ligament Reconstruction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Algan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Bone-Grafting for Glenoid Deficiency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White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Hospital Admission Rates for Children Living with Asthma</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Akande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Hearing Screens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Butcher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Cesarean Scar Ectopic Pregnancy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H. Burks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Reproductive Medicine</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Urologic Trauma Study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Furr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Oral Cavity Cancer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Henson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a:t>
                      </a:r>
                      <a:r>
                        <a:rPr lang="en-US" sz="1100" b="0" i="0" u="none" strike="noStrike" baseline="0" dirty="0" smtClean="0">
                          <a:solidFill>
                            <a:srgbClr val="000000"/>
                          </a:solidFill>
                          <a:effectLst/>
                          <a:latin typeface="Calibri" panose="020F0502020204030204" pitchFamily="34" charset="0"/>
                        </a:rPr>
                        <a:t>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353296">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Moberg</a:t>
                      </a:r>
                      <a:r>
                        <a:rPr lang="en-US" sz="1100" b="0" i="0" u="none" strike="noStrike" kern="1200" dirty="0" smtClean="0">
                          <a:solidFill>
                            <a:srgbClr val="000000"/>
                          </a:solidFill>
                          <a:effectLst/>
                          <a:latin typeface="Calibri" panose="020F0502020204030204" pitchFamily="34" charset="0"/>
                          <a:ea typeface="+mn-ea"/>
                          <a:cs typeface="+mn-cs"/>
                        </a:rPr>
                        <a:t> Advancement Flap for Soft-Tissue Loss of the Thumb</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Lehman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Reduce Postoperative Hemorrhage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Sanclement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Anti-Incontinence Procedures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Furr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Acute Anosmia in Patients with COVID-19</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 </a:t>
                      </a:r>
                      <a:r>
                        <a:rPr lang="en-US" sz="1100" b="0" i="0" u="none" strike="noStrike" dirty="0" err="1" smtClean="0">
                          <a:solidFill>
                            <a:srgbClr val="000000"/>
                          </a:solidFill>
                          <a:effectLst/>
                          <a:latin typeface="Calibri" panose="020F0502020204030204" pitchFamily="34" charset="0"/>
                        </a:rPr>
                        <a:t>Krempl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Cervical </a:t>
                      </a:r>
                      <a:r>
                        <a:rPr lang="en-US" sz="1100" b="0" i="0" u="none" strike="noStrike" kern="1200" dirty="0" err="1" smtClean="0">
                          <a:solidFill>
                            <a:srgbClr val="000000"/>
                          </a:solidFill>
                          <a:effectLst/>
                          <a:latin typeface="Calibri" panose="020F0502020204030204" pitchFamily="34" charset="0"/>
                          <a:ea typeface="+mn-ea"/>
                          <a:cs typeface="+mn-cs"/>
                        </a:rPr>
                        <a:t>Spondylotic</a:t>
                      </a:r>
                      <a:r>
                        <a:rPr lang="en-US" sz="1100" b="0" i="0" u="none" strike="noStrike" kern="1200" dirty="0" smtClean="0">
                          <a:solidFill>
                            <a:srgbClr val="000000"/>
                          </a:solidFill>
                          <a:effectLst/>
                          <a:latin typeface="Calibri" panose="020F0502020204030204" pitchFamily="34" charset="0"/>
                          <a:ea typeface="+mn-ea"/>
                          <a:cs typeface="+mn-cs"/>
                        </a:rPr>
                        <a:t> Myelopathy (CSM)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Z.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Neurosurgery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353296">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Sellar</a:t>
                      </a:r>
                      <a:r>
                        <a:rPr lang="en-US" sz="1100" b="0" i="0" u="none" strike="noStrike" kern="1200" dirty="0" smtClean="0">
                          <a:solidFill>
                            <a:srgbClr val="000000"/>
                          </a:solidFill>
                          <a:effectLst/>
                          <a:latin typeface="Calibri" panose="020F0502020204030204" pitchFamily="34" charset="0"/>
                          <a:ea typeface="+mn-ea"/>
                          <a:cs typeface="+mn-cs"/>
                        </a:rPr>
                        <a:t> and </a:t>
                      </a:r>
                      <a:r>
                        <a:rPr lang="en-US" sz="1100" b="0" i="0" u="none" strike="noStrike" kern="1200" dirty="0" err="1" smtClean="0">
                          <a:solidFill>
                            <a:srgbClr val="000000"/>
                          </a:solidFill>
                          <a:effectLst/>
                          <a:latin typeface="Calibri" panose="020F0502020204030204" pitchFamily="34" charset="0"/>
                          <a:ea typeface="+mn-ea"/>
                          <a:cs typeface="+mn-cs"/>
                        </a:rPr>
                        <a:t>Parasellar</a:t>
                      </a:r>
                      <a:r>
                        <a:rPr lang="en-US" sz="1100" b="0" i="0" u="none" strike="noStrike" kern="1200" dirty="0" smtClean="0">
                          <a:solidFill>
                            <a:srgbClr val="000000"/>
                          </a:solidFill>
                          <a:effectLst/>
                          <a:latin typeface="Calibri" panose="020F0502020204030204" pitchFamily="34" charset="0"/>
                          <a:ea typeface="+mn-ea"/>
                          <a:cs typeface="+mn-cs"/>
                        </a:rPr>
                        <a:t> Tumors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 Dunn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Calibri" panose="020F0502020204030204" pitchFamily="34" charset="0"/>
                        </a:rPr>
                        <a:t>Neurosurgery</a:t>
                      </a:r>
                    </a:p>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bl>
          </a:graphicData>
        </a:graphic>
      </p:graphicFrame>
      <p:graphicFrame>
        <p:nvGraphicFramePr>
          <p:cNvPr id="6" name="Table 5"/>
          <p:cNvGraphicFramePr>
            <a:graphicFrameLocks noGrp="1"/>
          </p:cNvGraphicFramePr>
          <p:nvPr>
            <p:extLst/>
          </p:nvPr>
        </p:nvGraphicFramePr>
        <p:xfrm>
          <a:off x="6326335" y="1345921"/>
          <a:ext cx="5373220" cy="4842741"/>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52469">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Detection and Management of Bladder Cancer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Patel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350545">
                <a:tc>
                  <a:txBody>
                    <a:bodyPr/>
                    <a:lstStyle/>
                    <a:p>
                      <a:pPr algn="l" fontAlgn="b"/>
                      <a:r>
                        <a:rPr lang="en-US" sz="1100" b="0" i="0" u="none" strike="noStrike" dirty="0" smtClean="0">
                          <a:solidFill>
                            <a:srgbClr val="000000"/>
                          </a:solidFill>
                          <a:effectLst/>
                          <a:latin typeface="Calibri" panose="020F0502020204030204" pitchFamily="34" charset="0"/>
                        </a:rPr>
                        <a:t>Survey of Patients</a:t>
                      </a:r>
                      <a:r>
                        <a:rPr lang="en-US" sz="1100" b="0" i="0" u="none" strike="noStrike" baseline="0" dirty="0" smtClean="0">
                          <a:solidFill>
                            <a:srgbClr val="000000"/>
                          </a:solidFill>
                          <a:effectLst/>
                          <a:latin typeface="Calibri" panose="020F0502020204030204" pitchFamily="34" charset="0"/>
                        </a:rPr>
                        <a:t> Regarding Care Utilization During COVID-19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Hahn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350545">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Circumcision Complications Requiring Surgical Revision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indent="0" algn="l" fontAlgn="b">
                        <a:buNone/>
                      </a:pPr>
                      <a:r>
                        <a:rPr lang="en-US" sz="1100" b="0" i="0" u="none" strike="noStrike" kern="1200" dirty="0" smtClean="0">
                          <a:solidFill>
                            <a:srgbClr val="000000"/>
                          </a:solidFill>
                          <a:effectLst/>
                          <a:latin typeface="Calibri" panose="020F0502020204030204" pitchFamily="34" charset="0"/>
                          <a:ea typeface="+mn-ea"/>
                          <a:cs typeface="+mn-cs"/>
                        </a:rPr>
                        <a:t>D. </a:t>
                      </a:r>
                      <a:r>
                        <a:rPr lang="en-US" sz="1100" b="0" i="0" u="none" strike="noStrike" kern="1200" dirty="0" err="1" smtClean="0">
                          <a:solidFill>
                            <a:srgbClr val="000000"/>
                          </a:solidFill>
                          <a:effectLst/>
                          <a:latin typeface="Calibri" panose="020F0502020204030204" pitchFamily="34" charset="0"/>
                          <a:ea typeface="+mn-ea"/>
                          <a:cs typeface="+mn-cs"/>
                        </a:rPr>
                        <a:t>Frimberger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Genetic Counseling Services for Children with Neurodevelopmental Disorders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buAutoNum type="alphaUcPeriod"/>
                      </a:pPr>
                      <a:r>
                        <a:rPr lang="en-US" sz="1100" b="0" i="0" u="none" strike="noStrike" kern="1200" baseline="0" dirty="0" smtClean="0">
                          <a:solidFill>
                            <a:srgbClr val="000000"/>
                          </a:solidFill>
                          <a:effectLst/>
                          <a:latin typeface="Calibri" panose="020F0502020204030204" pitchFamily="34" charset="0"/>
                          <a:ea typeface="+mn-ea"/>
                          <a:cs typeface="+mn-cs"/>
                        </a:rPr>
                        <a:t> </a:t>
                      </a:r>
                      <a:r>
                        <a:rPr lang="en-US" sz="1100" b="0" i="0" u="none" strike="noStrike" kern="1200" dirty="0" smtClean="0">
                          <a:solidFill>
                            <a:srgbClr val="000000"/>
                          </a:solidFill>
                          <a:effectLst/>
                          <a:latin typeface="Calibri" panose="020F0502020204030204" pitchFamily="34" charset="0"/>
                          <a:ea typeface="+mn-ea"/>
                          <a:cs typeface="+mn-cs"/>
                        </a:rPr>
                        <a:t>Wadley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Genetics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ECO-RESET</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 </a:t>
                      </a:r>
                      <a:r>
                        <a:rPr lang="en-US" sz="1100" b="0" i="0" u="none" strike="noStrike" kern="1200" dirty="0" err="1" smtClean="0">
                          <a:solidFill>
                            <a:srgbClr val="000000"/>
                          </a:solidFill>
                          <a:effectLst/>
                          <a:latin typeface="Calibri" panose="020F0502020204030204" pitchFamily="34" charset="0"/>
                          <a:ea typeface="+mn-ea"/>
                          <a:cs typeface="+mn-cs"/>
                        </a:rPr>
                        <a:t>Harty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Gastroenterology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350545">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Vasopressor Use in Microvascular Free-Flap Reconstruction of the Head and Neck</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N. </a:t>
                      </a:r>
                      <a:r>
                        <a:rPr lang="en-US" sz="1100" b="0" i="0" u="none" strike="noStrike" kern="1200" dirty="0" err="1" smtClean="0">
                          <a:solidFill>
                            <a:srgbClr val="000000"/>
                          </a:solidFill>
                          <a:effectLst/>
                          <a:latin typeface="Calibri" panose="020F0502020204030204" pitchFamily="34" charset="0"/>
                          <a:ea typeface="+mn-ea"/>
                          <a:cs typeface="+mn-cs"/>
                        </a:rPr>
                        <a:t>Vasan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Genetic Testing for the BRCA gene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I. Shim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Genetics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Bronchiolitis </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 Sparkman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350545">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Mirikizumab</a:t>
                      </a:r>
                      <a:r>
                        <a:rPr lang="en-US" sz="1100" b="0" i="0" u="none" strike="noStrike" kern="1200" dirty="0" smtClean="0">
                          <a:solidFill>
                            <a:srgbClr val="000000"/>
                          </a:solidFill>
                          <a:effectLst/>
                          <a:latin typeface="Calibri" panose="020F0502020204030204" pitchFamily="34" charset="0"/>
                          <a:ea typeface="+mn-ea"/>
                          <a:cs typeface="+mn-cs"/>
                        </a:rPr>
                        <a:t> in Patients with Moderately to Severely Active Crohn's Disease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 </a:t>
                      </a:r>
                      <a:r>
                        <a:rPr lang="en-US" sz="1100" b="0" i="0" u="none" strike="noStrike" kern="1200" dirty="0" err="1" smtClean="0">
                          <a:solidFill>
                            <a:srgbClr val="000000"/>
                          </a:solidFill>
                          <a:effectLst/>
                          <a:latin typeface="Calibri" panose="020F0502020204030204" pitchFamily="34" charset="0"/>
                          <a:ea typeface="+mn-ea"/>
                          <a:cs typeface="+mn-cs"/>
                        </a:rPr>
                        <a:t>Bitar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Gastroenterology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Renal Cell Carcinoma</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J. </a:t>
                      </a:r>
                      <a:r>
                        <a:rPr lang="en-US" sz="1100" b="0" i="0" u="none" strike="noStrike" kern="1200" dirty="0" err="1" smtClean="0">
                          <a:solidFill>
                            <a:srgbClr val="000000"/>
                          </a:solidFill>
                          <a:effectLst/>
                          <a:latin typeface="Calibri" panose="020F0502020204030204" pitchFamily="34" charset="0"/>
                          <a:ea typeface="+mn-ea"/>
                          <a:cs typeface="+mn-cs"/>
                        </a:rPr>
                        <a:t>Heinlen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87147">
                <a:tc>
                  <a:txBody>
                    <a:bodyPr/>
                    <a:lstStyle/>
                    <a:p>
                      <a:pPr algn="l" fontAlgn="b"/>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85824">
                <a:tc>
                  <a:txBody>
                    <a:bodyPr/>
                    <a:lstStyle/>
                    <a:p>
                      <a:endParaRPr lang="en-US" sz="1100" b="0" i="0" u="none" strike="noStrike" kern="1200" dirty="0">
                        <a:solidFill>
                          <a:srgbClr val="000000"/>
                        </a:solidFill>
                        <a:effectLst/>
                        <a:latin typeface="Calibri" panose="020F0502020204030204" pitchFamily="34" charset="0"/>
                        <a:ea typeface="+mn-ea"/>
                        <a:cs typeface="+mn-cs"/>
                      </a:endParaRPr>
                    </a:p>
                  </a:txBody>
                  <a:tcPr marL="47625" marR="47625" marT="47625" marB="47625" anchor="ct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bl>
          </a:graphicData>
        </a:graphic>
      </p:graphicFrame>
    </p:spTree>
    <p:extLst>
      <p:ext uri="{BB962C8B-B14F-4D97-AF65-F5344CB8AC3E}">
        <p14:creationId xmlns:p14="http://schemas.microsoft.com/office/powerpoint/2010/main" val="1418667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851551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1739515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99521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15602341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22704591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41618339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0634140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2210355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11086</TotalTime>
  <Words>6605</Words>
  <Application>Microsoft Office PowerPoint</Application>
  <PresentationFormat>Widescreen</PresentationFormat>
  <Paragraphs>1084</Paragraphs>
  <Slides>87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Aharoni</vt:lpstr>
      <vt:lpstr>Arial</vt:lpstr>
      <vt:lpstr>Calibri</vt:lpstr>
      <vt:lpstr>Calibri Light</vt:lpstr>
      <vt:lpstr>Courier New</vt:lpstr>
      <vt:lpstr>Times New Roman</vt:lpstr>
      <vt:lpstr>Office Theme</vt:lpstr>
      <vt:lpstr>Leveraging OUHSC Bioinformatics to Inform Research &amp; Practice</vt:lpstr>
      <vt:lpstr>Terms</vt:lpstr>
      <vt:lpstr>Ecosystem Architecture</vt:lpstr>
      <vt:lpstr>HSC Data Sources</vt:lpstr>
      <vt:lpstr>PowerPoint Presentation</vt:lpstr>
      <vt:lpstr>Clinical Trials &amp; Other Research Studies Supported by the CDW since 2017; page 1</vt:lpstr>
      <vt:lpstr>Clinical Trials &amp; Other Research Studies Supported by the CDW since 2017; page 2</vt:lpstr>
      <vt:lpstr>Clinical Trials &amp; Other Research Studies Supported by the CDW since 2017; page 3</vt:lpstr>
      <vt:lpstr>PowerPoint Presentation</vt:lpstr>
      <vt:lpstr>IRB and Privacy Review Guidance</vt:lpstr>
      <vt:lpstr>POPS Study</vt:lpstr>
      <vt:lpstr>POPS Overview</vt:lpstr>
      <vt:lpstr>Resource Efficiency: fewer patients, quicker review, less redundancy </vt:lpstr>
      <vt:lpstr>Enrollment Rate by Institution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Akande-medically-complex-1</vt:lpstr>
      <vt:lpstr>Complex and/or Chronic</vt:lpstr>
      <vt:lpstr>PowerPoint Presentation</vt:lpstr>
      <vt:lpstr>Automated Scripts</vt:lpstr>
      <vt:lpstr>A variety of categorization systems are available</vt:lpstr>
      <vt:lpstr>Tung-ibd-1</vt:lpstr>
      <vt:lpstr>Steps to Leverage EMR “documents”</vt:lpstr>
      <vt:lpstr>National Registry Example: COVID-19 CDW Registry Based on OMOP</vt:lpstr>
      <vt:lpstr>National Registry</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Thank you</vt:lpstr>
      <vt:lpstr>Extra Slides</vt:lpstr>
      <vt:lpstr>OK HV-CoIIN</vt:lpstr>
      <vt:lpstr>PowerPoint Presentation</vt:lpstr>
      <vt:lpstr>PowerPoint Presentation</vt:lpstr>
      <vt:lpstr>Developed a HV CoIIN “Playbook” for each topic</vt:lpstr>
      <vt:lpstr>Dashboards</vt:lpstr>
      <vt:lpstr>Dashboards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Mathematica</vt:lpstr>
      <vt:lpstr>Mathematica: Clinical Quality Measure for ADHD</vt:lpstr>
      <vt:lpstr>Mathematica</vt:lpstr>
      <vt:lpstr>Pharmacist-led T2DM Care</vt:lpstr>
      <vt:lpstr>Pharmacist-led T2DM Care</vt:lpstr>
      <vt:lpstr>Pharmacist-led T2DM Care</vt:lpstr>
      <vt:lpstr>Future Applications:  Disease Surveillance &amp; Learning Health Systems</vt:lpstr>
      <vt:lpstr>PowerPoint Presentation</vt:lpstr>
      <vt:lpstr>Diabetic Transitions of Care</vt:lpstr>
      <vt:lpstr>Diabetic Transitions of Care</vt:lpstr>
      <vt:lpstr>Diabetic Transitions of Care</vt:lpstr>
      <vt:lpstr>Diabetes Care &amp; Transition Studies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222</cp:revision>
  <dcterms:created xsi:type="dcterms:W3CDTF">2019-06-04T17:44:43Z</dcterms:created>
  <dcterms:modified xsi:type="dcterms:W3CDTF">2020-06-24T15:46:55Z</dcterms:modified>
</cp:coreProperties>
</file>